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1" r:id="rId4"/>
    <p:sldId id="262" r:id="rId5"/>
    <p:sldId id="265" r:id="rId6"/>
    <p:sldId id="268" r:id="rId7"/>
    <p:sldId id="269" r:id="rId8"/>
    <p:sldId id="270" r:id="rId9"/>
    <p:sldId id="272" r:id="rId10"/>
    <p:sldId id="273" r:id="rId11"/>
    <p:sldId id="271" r:id="rId12"/>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58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4660"/>
  </p:normalViewPr>
  <p:slideViewPr>
    <p:cSldViewPr snapToGrid="0">
      <p:cViewPr>
        <p:scale>
          <a:sx n="86" d="100"/>
          <a:sy n="86" d="100"/>
        </p:scale>
        <p:origin x="1548" y="6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71250B-89C5-C7FC-66E4-ACC86DFC73A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DA99867A-BD83-7DF7-6DD6-66EBFD96B0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0FE42785-C3D6-0312-E00A-3FAD3319914E}"/>
              </a:ext>
            </a:extLst>
          </p:cNvPr>
          <p:cNvSpPr>
            <a:spLocks noGrp="1"/>
          </p:cNvSpPr>
          <p:nvPr>
            <p:ph type="dt" sz="half" idx="10"/>
          </p:nvPr>
        </p:nvSpPr>
        <p:spPr/>
        <p:txBody>
          <a:bodyPr/>
          <a:lstStyle/>
          <a:p>
            <a:fld id="{5C5D43BB-67D7-42D7-BE81-30E29DD5D3C2}" type="datetimeFigureOut">
              <a:rPr lang="es-MX" smtClean="0"/>
              <a:t>07/05/2023</a:t>
            </a:fld>
            <a:endParaRPr lang="es-MX"/>
          </a:p>
        </p:txBody>
      </p:sp>
      <p:sp>
        <p:nvSpPr>
          <p:cNvPr id="5" name="Marcador de pie de página 4">
            <a:extLst>
              <a:ext uri="{FF2B5EF4-FFF2-40B4-BE49-F238E27FC236}">
                <a16:creationId xmlns:a16="http://schemas.microsoft.com/office/drawing/2014/main" id="{42EEE215-834C-91F9-3AE2-74B0EFC2B6C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E447622-07BC-B37D-965F-883409190663}"/>
              </a:ext>
            </a:extLst>
          </p:cNvPr>
          <p:cNvSpPr>
            <a:spLocks noGrp="1"/>
          </p:cNvSpPr>
          <p:nvPr>
            <p:ph type="sldNum" sz="quarter" idx="12"/>
          </p:nvPr>
        </p:nvSpPr>
        <p:spPr/>
        <p:txBody>
          <a:bodyPr/>
          <a:lstStyle/>
          <a:p>
            <a:fld id="{CC4B7262-CD48-4813-87E9-F632E0BDD52D}" type="slidenum">
              <a:rPr lang="es-MX" smtClean="0"/>
              <a:t>‹Nº›</a:t>
            </a:fld>
            <a:endParaRPr lang="es-MX"/>
          </a:p>
        </p:txBody>
      </p:sp>
    </p:spTree>
    <p:extLst>
      <p:ext uri="{BB962C8B-B14F-4D97-AF65-F5344CB8AC3E}">
        <p14:creationId xmlns:p14="http://schemas.microsoft.com/office/powerpoint/2010/main" val="2227366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ACCA7-4FCD-8457-9032-63D0D39D2A8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D873469B-3C9E-CDA4-3CA3-E4CC0D6373A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B14FC34-51E2-DB0D-CDCF-894BFDC3A0A4}"/>
              </a:ext>
            </a:extLst>
          </p:cNvPr>
          <p:cNvSpPr>
            <a:spLocks noGrp="1"/>
          </p:cNvSpPr>
          <p:nvPr>
            <p:ph type="dt" sz="half" idx="10"/>
          </p:nvPr>
        </p:nvSpPr>
        <p:spPr/>
        <p:txBody>
          <a:bodyPr/>
          <a:lstStyle/>
          <a:p>
            <a:fld id="{5C5D43BB-67D7-42D7-BE81-30E29DD5D3C2}" type="datetimeFigureOut">
              <a:rPr lang="es-MX" smtClean="0"/>
              <a:t>07/05/2023</a:t>
            </a:fld>
            <a:endParaRPr lang="es-MX"/>
          </a:p>
        </p:txBody>
      </p:sp>
      <p:sp>
        <p:nvSpPr>
          <p:cNvPr id="5" name="Marcador de pie de página 4">
            <a:extLst>
              <a:ext uri="{FF2B5EF4-FFF2-40B4-BE49-F238E27FC236}">
                <a16:creationId xmlns:a16="http://schemas.microsoft.com/office/drawing/2014/main" id="{D8B7A5F2-CFF1-3D99-C109-67184F8131E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B64798D-22F3-4102-C874-97AE744C73DC}"/>
              </a:ext>
            </a:extLst>
          </p:cNvPr>
          <p:cNvSpPr>
            <a:spLocks noGrp="1"/>
          </p:cNvSpPr>
          <p:nvPr>
            <p:ph type="sldNum" sz="quarter" idx="12"/>
          </p:nvPr>
        </p:nvSpPr>
        <p:spPr/>
        <p:txBody>
          <a:bodyPr/>
          <a:lstStyle/>
          <a:p>
            <a:fld id="{CC4B7262-CD48-4813-87E9-F632E0BDD52D}" type="slidenum">
              <a:rPr lang="es-MX" smtClean="0"/>
              <a:t>‹Nº›</a:t>
            </a:fld>
            <a:endParaRPr lang="es-MX"/>
          </a:p>
        </p:txBody>
      </p:sp>
    </p:spTree>
    <p:extLst>
      <p:ext uri="{BB962C8B-B14F-4D97-AF65-F5344CB8AC3E}">
        <p14:creationId xmlns:p14="http://schemas.microsoft.com/office/powerpoint/2010/main" val="3298254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A1A175D-ED2D-80DE-5464-773C32CC4B8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60A7ECC2-6B98-BACF-E3D6-CF2E8C9AA1C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62927F8-24DC-7FFD-5014-981D32D4BC7E}"/>
              </a:ext>
            </a:extLst>
          </p:cNvPr>
          <p:cNvSpPr>
            <a:spLocks noGrp="1"/>
          </p:cNvSpPr>
          <p:nvPr>
            <p:ph type="dt" sz="half" idx="10"/>
          </p:nvPr>
        </p:nvSpPr>
        <p:spPr/>
        <p:txBody>
          <a:bodyPr/>
          <a:lstStyle/>
          <a:p>
            <a:fld id="{5C5D43BB-67D7-42D7-BE81-30E29DD5D3C2}" type="datetimeFigureOut">
              <a:rPr lang="es-MX" smtClean="0"/>
              <a:t>07/05/2023</a:t>
            </a:fld>
            <a:endParaRPr lang="es-MX"/>
          </a:p>
        </p:txBody>
      </p:sp>
      <p:sp>
        <p:nvSpPr>
          <p:cNvPr id="5" name="Marcador de pie de página 4">
            <a:extLst>
              <a:ext uri="{FF2B5EF4-FFF2-40B4-BE49-F238E27FC236}">
                <a16:creationId xmlns:a16="http://schemas.microsoft.com/office/drawing/2014/main" id="{53A5A37E-7A82-0302-A70D-D741D076C04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DA3C4F9-57F6-04FB-0207-C0BB654BF443}"/>
              </a:ext>
            </a:extLst>
          </p:cNvPr>
          <p:cNvSpPr>
            <a:spLocks noGrp="1"/>
          </p:cNvSpPr>
          <p:nvPr>
            <p:ph type="sldNum" sz="quarter" idx="12"/>
          </p:nvPr>
        </p:nvSpPr>
        <p:spPr/>
        <p:txBody>
          <a:bodyPr/>
          <a:lstStyle/>
          <a:p>
            <a:fld id="{CC4B7262-CD48-4813-87E9-F632E0BDD52D}" type="slidenum">
              <a:rPr lang="es-MX" smtClean="0"/>
              <a:t>‹Nº›</a:t>
            </a:fld>
            <a:endParaRPr lang="es-MX"/>
          </a:p>
        </p:txBody>
      </p:sp>
    </p:spTree>
    <p:extLst>
      <p:ext uri="{BB962C8B-B14F-4D97-AF65-F5344CB8AC3E}">
        <p14:creationId xmlns:p14="http://schemas.microsoft.com/office/powerpoint/2010/main" val="74332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889669-970A-2C37-D2E3-1A0182E7644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B4BEF83-634D-1862-D7D1-B41066EF924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786B12F-401A-7C88-5DB0-11452042DE6A}"/>
              </a:ext>
            </a:extLst>
          </p:cNvPr>
          <p:cNvSpPr>
            <a:spLocks noGrp="1"/>
          </p:cNvSpPr>
          <p:nvPr>
            <p:ph type="dt" sz="half" idx="10"/>
          </p:nvPr>
        </p:nvSpPr>
        <p:spPr/>
        <p:txBody>
          <a:bodyPr/>
          <a:lstStyle/>
          <a:p>
            <a:fld id="{5C5D43BB-67D7-42D7-BE81-30E29DD5D3C2}" type="datetimeFigureOut">
              <a:rPr lang="es-MX" smtClean="0"/>
              <a:t>07/05/2023</a:t>
            </a:fld>
            <a:endParaRPr lang="es-MX"/>
          </a:p>
        </p:txBody>
      </p:sp>
      <p:sp>
        <p:nvSpPr>
          <p:cNvPr id="5" name="Marcador de pie de página 4">
            <a:extLst>
              <a:ext uri="{FF2B5EF4-FFF2-40B4-BE49-F238E27FC236}">
                <a16:creationId xmlns:a16="http://schemas.microsoft.com/office/drawing/2014/main" id="{0D19746E-12FA-A699-C784-5DB8D7976F8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1AB4FBC-9FB5-9AA6-0D8A-FD18F79B2C29}"/>
              </a:ext>
            </a:extLst>
          </p:cNvPr>
          <p:cNvSpPr>
            <a:spLocks noGrp="1"/>
          </p:cNvSpPr>
          <p:nvPr>
            <p:ph type="sldNum" sz="quarter" idx="12"/>
          </p:nvPr>
        </p:nvSpPr>
        <p:spPr/>
        <p:txBody>
          <a:bodyPr/>
          <a:lstStyle/>
          <a:p>
            <a:fld id="{CC4B7262-CD48-4813-87E9-F632E0BDD52D}" type="slidenum">
              <a:rPr lang="es-MX" smtClean="0"/>
              <a:t>‹Nº›</a:t>
            </a:fld>
            <a:endParaRPr lang="es-MX"/>
          </a:p>
        </p:txBody>
      </p:sp>
    </p:spTree>
    <p:extLst>
      <p:ext uri="{BB962C8B-B14F-4D97-AF65-F5344CB8AC3E}">
        <p14:creationId xmlns:p14="http://schemas.microsoft.com/office/powerpoint/2010/main" val="1947053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E5BA5F-E535-B67E-F240-C5D73E82D5D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4F0E224-8A57-07FE-5AC8-C731695763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25228F9-1DC4-5EC9-6058-0CC3F9CC39B4}"/>
              </a:ext>
            </a:extLst>
          </p:cNvPr>
          <p:cNvSpPr>
            <a:spLocks noGrp="1"/>
          </p:cNvSpPr>
          <p:nvPr>
            <p:ph type="dt" sz="half" idx="10"/>
          </p:nvPr>
        </p:nvSpPr>
        <p:spPr/>
        <p:txBody>
          <a:bodyPr/>
          <a:lstStyle/>
          <a:p>
            <a:fld id="{5C5D43BB-67D7-42D7-BE81-30E29DD5D3C2}" type="datetimeFigureOut">
              <a:rPr lang="es-MX" smtClean="0"/>
              <a:t>07/05/2023</a:t>
            </a:fld>
            <a:endParaRPr lang="es-MX"/>
          </a:p>
        </p:txBody>
      </p:sp>
      <p:sp>
        <p:nvSpPr>
          <p:cNvPr id="5" name="Marcador de pie de página 4">
            <a:extLst>
              <a:ext uri="{FF2B5EF4-FFF2-40B4-BE49-F238E27FC236}">
                <a16:creationId xmlns:a16="http://schemas.microsoft.com/office/drawing/2014/main" id="{A73EE262-29FA-56D1-5F80-90890EFB507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B2D9D35-1232-96D1-D640-EA25D3CDC6F6}"/>
              </a:ext>
            </a:extLst>
          </p:cNvPr>
          <p:cNvSpPr>
            <a:spLocks noGrp="1"/>
          </p:cNvSpPr>
          <p:nvPr>
            <p:ph type="sldNum" sz="quarter" idx="12"/>
          </p:nvPr>
        </p:nvSpPr>
        <p:spPr/>
        <p:txBody>
          <a:bodyPr/>
          <a:lstStyle/>
          <a:p>
            <a:fld id="{CC4B7262-CD48-4813-87E9-F632E0BDD52D}" type="slidenum">
              <a:rPr lang="es-MX" smtClean="0"/>
              <a:t>‹Nº›</a:t>
            </a:fld>
            <a:endParaRPr lang="es-MX"/>
          </a:p>
        </p:txBody>
      </p:sp>
    </p:spTree>
    <p:extLst>
      <p:ext uri="{BB962C8B-B14F-4D97-AF65-F5344CB8AC3E}">
        <p14:creationId xmlns:p14="http://schemas.microsoft.com/office/powerpoint/2010/main" val="2534953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C3EDF0-CE23-CC94-0A88-76BC9F32279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1EC3FA48-7F12-E2D2-4D2A-5D88026B437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0391D2F7-B8D9-6C10-A96F-86F6EA48035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64D6E2E6-B7F9-32EA-DED2-478CA1131B3E}"/>
              </a:ext>
            </a:extLst>
          </p:cNvPr>
          <p:cNvSpPr>
            <a:spLocks noGrp="1"/>
          </p:cNvSpPr>
          <p:nvPr>
            <p:ph type="dt" sz="half" idx="10"/>
          </p:nvPr>
        </p:nvSpPr>
        <p:spPr/>
        <p:txBody>
          <a:bodyPr/>
          <a:lstStyle/>
          <a:p>
            <a:fld id="{5C5D43BB-67D7-42D7-BE81-30E29DD5D3C2}" type="datetimeFigureOut">
              <a:rPr lang="es-MX" smtClean="0"/>
              <a:t>07/05/2023</a:t>
            </a:fld>
            <a:endParaRPr lang="es-MX"/>
          </a:p>
        </p:txBody>
      </p:sp>
      <p:sp>
        <p:nvSpPr>
          <p:cNvPr id="6" name="Marcador de pie de página 5">
            <a:extLst>
              <a:ext uri="{FF2B5EF4-FFF2-40B4-BE49-F238E27FC236}">
                <a16:creationId xmlns:a16="http://schemas.microsoft.com/office/drawing/2014/main" id="{6B1C4D20-38FC-CD44-D1C8-C48F19A2F9D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E701939-A7E9-5EEF-D5E9-B8756FC1062C}"/>
              </a:ext>
            </a:extLst>
          </p:cNvPr>
          <p:cNvSpPr>
            <a:spLocks noGrp="1"/>
          </p:cNvSpPr>
          <p:nvPr>
            <p:ph type="sldNum" sz="quarter" idx="12"/>
          </p:nvPr>
        </p:nvSpPr>
        <p:spPr/>
        <p:txBody>
          <a:bodyPr/>
          <a:lstStyle/>
          <a:p>
            <a:fld id="{CC4B7262-CD48-4813-87E9-F632E0BDD52D}" type="slidenum">
              <a:rPr lang="es-MX" smtClean="0"/>
              <a:t>‹Nº›</a:t>
            </a:fld>
            <a:endParaRPr lang="es-MX"/>
          </a:p>
        </p:txBody>
      </p:sp>
    </p:spTree>
    <p:extLst>
      <p:ext uri="{BB962C8B-B14F-4D97-AF65-F5344CB8AC3E}">
        <p14:creationId xmlns:p14="http://schemas.microsoft.com/office/powerpoint/2010/main" val="3995796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419F67-3992-F219-5D99-5C904339BEB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BA2A6B68-517D-6641-4238-6210255D85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E6C08C1-64B5-5C81-EF5F-1665D315EB8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E5BCAA7-C32D-943F-DD13-EE3E15C415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DDDE295-6EC4-5DC1-59FC-0043BF0E75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F215B903-2514-25F9-9E39-3A2B31033196}"/>
              </a:ext>
            </a:extLst>
          </p:cNvPr>
          <p:cNvSpPr>
            <a:spLocks noGrp="1"/>
          </p:cNvSpPr>
          <p:nvPr>
            <p:ph type="dt" sz="half" idx="10"/>
          </p:nvPr>
        </p:nvSpPr>
        <p:spPr/>
        <p:txBody>
          <a:bodyPr/>
          <a:lstStyle/>
          <a:p>
            <a:fld id="{5C5D43BB-67D7-42D7-BE81-30E29DD5D3C2}" type="datetimeFigureOut">
              <a:rPr lang="es-MX" smtClean="0"/>
              <a:t>07/05/2023</a:t>
            </a:fld>
            <a:endParaRPr lang="es-MX"/>
          </a:p>
        </p:txBody>
      </p:sp>
      <p:sp>
        <p:nvSpPr>
          <p:cNvPr id="8" name="Marcador de pie de página 7">
            <a:extLst>
              <a:ext uri="{FF2B5EF4-FFF2-40B4-BE49-F238E27FC236}">
                <a16:creationId xmlns:a16="http://schemas.microsoft.com/office/drawing/2014/main" id="{27073B28-1EE5-F3F0-D9A5-37E7F3438434}"/>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626AA4C-3FED-E8DD-DA25-05E2000EF628}"/>
              </a:ext>
            </a:extLst>
          </p:cNvPr>
          <p:cNvSpPr>
            <a:spLocks noGrp="1"/>
          </p:cNvSpPr>
          <p:nvPr>
            <p:ph type="sldNum" sz="quarter" idx="12"/>
          </p:nvPr>
        </p:nvSpPr>
        <p:spPr/>
        <p:txBody>
          <a:bodyPr/>
          <a:lstStyle/>
          <a:p>
            <a:fld id="{CC4B7262-CD48-4813-87E9-F632E0BDD52D}" type="slidenum">
              <a:rPr lang="es-MX" smtClean="0"/>
              <a:t>‹Nº›</a:t>
            </a:fld>
            <a:endParaRPr lang="es-MX"/>
          </a:p>
        </p:txBody>
      </p:sp>
    </p:spTree>
    <p:extLst>
      <p:ext uri="{BB962C8B-B14F-4D97-AF65-F5344CB8AC3E}">
        <p14:creationId xmlns:p14="http://schemas.microsoft.com/office/powerpoint/2010/main" val="2295988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39E20C-48F5-06B0-10BC-1D9DD3855CD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6D09DE31-F0A5-D55D-3222-7DEDD6039868}"/>
              </a:ext>
            </a:extLst>
          </p:cNvPr>
          <p:cNvSpPr>
            <a:spLocks noGrp="1"/>
          </p:cNvSpPr>
          <p:nvPr>
            <p:ph type="dt" sz="half" idx="10"/>
          </p:nvPr>
        </p:nvSpPr>
        <p:spPr/>
        <p:txBody>
          <a:bodyPr/>
          <a:lstStyle/>
          <a:p>
            <a:fld id="{5C5D43BB-67D7-42D7-BE81-30E29DD5D3C2}" type="datetimeFigureOut">
              <a:rPr lang="es-MX" smtClean="0"/>
              <a:t>07/05/2023</a:t>
            </a:fld>
            <a:endParaRPr lang="es-MX"/>
          </a:p>
        </p:txBody>
      </p:sp>
      <p:sp>
        <p:nvSpPr>
          <p:cNvPr id="4" name="Marcador de pie de página 3">
            <a:extLst>
              <a:ext uri="{FF2B5EF4-FFF2-40B4-BE49-F238E27FC236}">
                <a16:creationId xmlns:a16="http://schemas.microsoft.com/office/drawing/2014/main" id="{4B43923F-89CB-AD92-9679-1DF725BB28BB}"/>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29C6974B-7E35-E26B-693A-3A1B8271E11D}"/>
              </a:ext>
            </a:extLst>
          </p:cNvPr>
          <p:cNvSpPr>
            <a:spLocks noGrp="1"/>
          </p:cNvSpPr>
          <p:nvPr>
            <p:ph type="sldNum" sz="quarter" idx="12"/>
          </p:nvPr>
        </p:nvSpPr>
        <p:spPr/>
        <p:txBody>
          <a:bodyPr/>
          <a:lstStyle/>
          <a:p>
            <a:fld id="{CC4B7262-CD48-4813-87E9-F632E0BDD52D}" type="slidenum">
              <a:rPr lang="es-MX" smtClean="0"/>
              <a:t>‹Nº›</a:t>
            </a:fld>
            <a:endParaRPr lang="es-MX"/>
          </a:p>
        </p:txBody>
      </p:sp>
    </p:spTree>
    <p:extLst>
      <p:ext uri="{BB962C8B-B14F-4D97-AF65-F5344CB8AC3E}">
        <p14:creationId xmlns:p14="http://schemas.microsoft.com/office/powerpoint/2010/main" val="1033524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240A3D6-888A-6332-A931-2CF1370D51E1}"/>
              </a:ext>
            </a:extLst>
          </p:cNvPr>
          <p:cNvSpPr>
            <a:spLocks noGrp="1"/>
          </p:cNvSpPr>
          <p:nvPr>
            <p:ph type="dt" sz="half" idx="10"/>
          </p:nvPr>
        </p:nvSpPr>
        <p:spPr/>
        <p:txBody>
          <a:bodyPr/>
          <a:lstStyle/>
          <a:p>
            <a:fld id="{5C5D43BB-67D7-42D7-BE81-30E29DD5D3C2}" type="datetimeFigureOut">
              <a:rPr lang="es-MX" smtClean="0"/>
              <a:t>07/05/2023</a:t>
            </a:fld>
            <a:endParaRPr lang="es-MX"/>
          </a:p>
        </p:txBody>
      </p:sp>
      <p:sp>
        <p:nvSpPr>
          <p:cNvPr id="3" name="Marcador de pie de página 2">
            <a:extLst>
              <a:ext uri="{FF2B5EF4-FFF2-40B4-BE49-F238E27FC236}">
                <a16:creationId xmlns:a16="http://schemas.microsoft.com/office/drawing/2014/main" id="{5D86A2BC-80AF-CA52-6E84-F80CF7E41E63}"/>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395EDC74-A805-26E4-C6B6-3BDBF5FDBD81}"/>
              </a:ext>
            </a:extLst>
          </p:cNvPr>
          <p:cNvSpPr>
            <a:spLocks noGrp="1"/>
          </p:cNvSpPr>
          <p:nvPr>
            <p:ph type="sldNum" sz="quarter" idx="12"/>
          </p:nvPr>
        </p:nvSpPr>
        <p:spPr/>
        <p:txBody>
          <a:bodyPr/>
          <a:lstStyle/>
          <a:p>
            <a:fld id="{CC4B7262-CD48-4813-87E9-F632E0BDD52D}" type="slidenum">
              <a:rPr lang="es-MX" smtClean="0"/>
              <a:t>‹Nº›</a:t>
            </a:fld>
            <a:endParaRPr lang="es-MX"/>
          </a:p>
        </p:txBody>
      </p:sp>
    </p:spTree>
    <p:extLst>
      <p:ext uri="{BB962C8B-B14F-4D97-AF65-F5344CB8AC3E}">
        <p14:creationId xmlns:p14="http://schemas.microsoft.com/office/powerpoint/2010/main" val="2056185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BB238E-EB0B-E94B-D727-3C29CF5A491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9B9D29D-0D12-9AC1-BFEC-442FCD40CE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032BCBBC-CEBC-3DE1-C953-CA9DDC4D92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86BF12E-8053-CD9F-2219-9088C9189B89}"/>
              </a:ext>
            </a:extLst>
          </p:cNvPr>
          <p:cNvSpPr>
            <a:spLocks noGrp="1"/>
          </p:cNvSpPr>
          <p:nvPr>
            <p:ph type="dt" sz="half" idx="10"/>
          </p:nvPr>
        </p:nvSpPr>
        <p:spPr/>
        <p:txBody>
          <a:bodyPr/>
          <a:lstStyle/>
          <a:p>
            <a:fld id="{5C5D43BB-67D7-42D7-BE81-30E29DD5D3C2}" type="datetimeFigureOut">
              <a:rPr lang="es-MX" smtClean="0"/>
              <a:t>07/05/2023</a:t>
            </a:fld>
            <a:endParaRPr lang="es-MX"/>
          </a:p>
        </p:txBody>
      </p:sp>
      <p:sp>
        <p:nvSpPr>
          <p:cNvPr id="6" name="Marcador de pie de página 5">
            <a:extLst>
              <a:ext uri="{FF2B5EF4-FFF2-40B4-BE49-F238E27FC236}">
                <a16:creationId xmlns:a16="http://schemas.microsoft.com/office/drawing/2014/main" id="{4D8814FD-F9D5-4FCA-EF9A-569475D43D5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DED350FB-23F9-9158-436B-69A5F0ED5EF8}"/>
              </a:ext>
            </a:extLst>
          </p:cNvPr>
          <p:cNvSpPr>
            <a:spLocks noGrp="1"/>
          </p:cNvSpPr>
          <p:nvPr>
            <p:ph type="sldNum" sz="quarter" idx="12"/>
          </p:nvPr>
        </p:nvSpPr>
        <p:spPr/>
        <p:txBody>
          <a:bodyPr/>
          <a:lstStyle/>
          <a:p>
            <a:fld id="{CC4B7262-CD48-4813-87E9-F632E0BDD52D}" type="slidenum">
              <a:rPr lang="es-MX" smtClean="0"/>
              <a:t>‹Nº›</a:t>
            </a:fld>
            <a:endParaRPr lang="es-MX"/>
          </a:p>
        </p:txBody>
      </p:sp>
    </p:spTree>
    <p:extLst>
      <p:ext uri="{BB962C8B-B14F-4D97-AF65-F5344CB8AC3E}">
        <p14:creationId xmlns:p14="http://schemas.microsoft.com/office/powerpoint/2010/main" val="3722187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A24E15-F950-5AA9-EE12-18E614767E5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1AE3CB84-FBC5-4AD9-9CCD-88437622C4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D3377234-DF8D-D0A0-B49F-AE0FBE1035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1373BA5-B139-9164-C341-5C54D139DD3C}"/>
              </a:ext>
            </a:extLst>
          </p:cNvPr>
          <p:cNvSpPr>
            <a:spLocks noGrp="1"/>
          </p:cNvSpPr>
          <p:nvPr>
            <p:ph type="dt" sz="half" idx="10"/>
          </p:nvPr>
        </p:nvSpPr>
        <p:spPr/>
        <p:txBody>
          <a:bodyPr/>
          <a:lstStyle/>
          <a:p>
            <a:fld id="{5C5D43BB-67D7-42D7-BE81-30E29DD5D3C2}" type="datetimeFigureOut">
              <a:rPr lang="es-MX" smtClean="0"/>
              <a:t>07/05/2023</a:t>
            </a:fld>
            <a:endParaRPr lang="es-MX"/>
          </a:p>
        </p:txBody>
      </p:sp>
      <p:sp>
        <p:nvSpPr>
          <p:cNvPr id="6" name="Marcador de pie de página 5">
            <a:extLst>
              <a:ext uri="{FF2B5EF4-FFF2-40B4-BE49-F238E27FC236}">
                <a16:creationId xmlns:a16="http://schemas.microsoft.com/office/drawing/2014/main" id="{3C0E9B2F-709B-1994-323D-A88C096EF26E}"/>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2BB56269-5293-5A08-04BF-6528D0897391}"/>
              </a:ext>
            </a:extLst>
          </p:cNvPr>
          <p:cNvSpPr>
            <a:spLocks noGrp="1"/>
          </p:cNvSpPr>
          <p:nvPr>
            <p:ph type="sldNum" sz="quarter" idx="12"/>
          </p:nvPr>
        </p:nvSpPr>
        <p:spPr/>
        <p:txBody>
          <a:bodyPr/>
          <a:lstStyle/>
          <a:p>
            <a:fld id="{CC4B7262-CD48-4813-87E9-F632E0BDD52D}" type="slidenum">
              <a:rPr lang="es-MX" smtClean="0"/>
              <a:t>‹Nº›</a:t>
            </a:fld>
            <a:endParaRPr lang="es-MX"/>
          </a:p>
        </p:txBody>
      </p:sp>
    </p:spTree>
    <p:extLst>
      <p:ext uri="{BB962C8B-B14F-4D97-AF65-F5344CB8AC3E}">
        <p14:creationId xmlns:p14="http://schemas.microsoft.com/office/powerpoint/2010/main" val="3317273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2CF12C1-8643-EA90-0FD0-CB0DB2D49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14738FBF-A920-41FF-B833-E37A9F47D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40842C8-326E-B230-1C23-5541701CBC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5D43BB-67D7-42D7-BE81-30E29DD5D3C2}" type="datetimeFigureOut">
              <a:rPr lang="es-MX" smtClean="0"/>
              <a:t>07/05/2023</a:t>
            </a:fld>
            <a:endParaRPr lang="es-MX"/>
          </a:p>
        </p:txBody>
      </p:sp>
      <p:sp>
        <p:nvSpPr>
          <p:cNvPr id="5" name="Marcador de pie de página 4">
            <a:extLst>
              <a:ext uri="{FF2B5EF4-FFF2-40B4-BE49-F238E27FC236}">
                <a16:creationId xmlns:a16="http://schemas.microsoft.com/office/drawing/2014/main" id="{FD943C82-943D-A934-38A4-EE65A11223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6114362A-3296-385A-CAC1-C2C3654229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4B7262-CD48-4813-87E9-F632E0BDD52D}" type="slidenum">
              <a:rPr lang="es-MX" smtClean="0"/>
              <a:t>‹Nº›</a:t>
            </a:fld>
            <a:endParaRPr lang="es-MX"/>
          </a:p>
        </p:txBody>
      </p:sp>
    </p:spTree>
    <p:extLst>
      <p:ext uri="{BB962C8B-B14F-4D97-AF65-F5344CB8AC3E}">
        <p14:creationId xmlns:p14="http://schemas.microsoft.com/office/powerpoint/2010/main" val="4122426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0.jpe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8.jpe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1042" name="Picture 18" descr="AUTOMATIZACIÓN INDUSTRIAL: Definición, Historia y Aplicaciones">
            <a:extLst>
              <a:ext uri="{FF2B5EF4-FFF2-40B4-BE49-F238E27FC236}">
                <a16:creationId xmlns:a16="http://schemas.microsoft.com/office/drawing/2014/main" id="{539BB529-04EE-D280-35B2-980032C0827A}"/>
              </a:ext>
            </a:extLst>
          </p:cNvPr>
          <p:cNvPicPr>
            <a:picLocks noChangeAspect="1" noChangeArrowheads="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1999" cy="5041423"/>
          </a:xfrm>
          <a:prstGeom prst="rect">
            <a:avLst/>
          </a:prstGeom>
          <a:noFill/>
          <a:extLst>
            <a:ext uri="{909E8E84-426E-40DD-AFC4-6F175D3DCCD1}">
              <a14:hiddenFill xmlns:a14="http://schemas.microsoft.com/office/drawing/2010/main">
                <a:solidFill>
                  <a:srgbClr val="FFFFFF"/>
                </a:solidFill>
              </a14:hiddenFill>
            </a:ext>
          </a:extLst>
        </p:spPr>
      </p:pic>
      <p:sp>
        <p:nvSpPr>
          <p:cNvPr id="16" name="Forma libre: forma 15">
            <a:extLst>
              <a:ext uri="{FF2B5EF4-FFF2-40B4-BE49-F238E27FC236}">
                <a16:creationId xmlns:a16="http://schemas.microsoft.com/office/drawing/2014/main" id="{6BFDC8AB-D4BF-8917-DEE0-4C75E97CD3B5}"/>
              </a:ext>
            </a:extLst>
          </p:cNvPr>
          <p:cNvSpPr/>
          <p:nvPr/>
        </p:nvSpPr>
        <p:spPr>
          <a:xfrm>
            <a:off x="-12414" y="1816576"/>
            <a:ext cx="12223557" cy="2959900"/>
          </a:xfrm>
          <a:custGeom>
            <a:avLst/>
            <a:gdLst>
              <a:gd name="connsiteX0" fmla="*/ 0 w 12153530"/>
              <a:gd name="connsiteY0" fmla="*/ 1473694 h 2698812"/>
              <a:gd name="connsiteX1" fmla="*/ 3400148 w 12153530"/>
              <a:gd name="connsiteY1" fmla="*/ 1473694 h 2698812"/>
              <a:gd name="connsiteX2" fmla="*/ 6729274 w 12153530"/>
              <a:gd name="connsiteY2" fmla="*/ 2698812 h 2698812"/>
              <a:gd name="connsiteX3" fmla="*/ 12153530 w 12153530"/>
              <a:gd name="connsiteY3" fmla="*/ 2645546 h 2698812"/>
              <a:gd name="connsiteX4" fmla="*/ 12135775 w 12153530"/>
              <a:gd name="connsiteY4" fmla="*/ 0 h 2698812"/>
              <a:gd name="connsiteX5" fmla="*/ 0 w 12153530"/>
              <a:gd name="connsiteY5" fmla="*/ 35511 h 2698812"/>
              <a:gd name="connsiteX6" fmla="*/ 0 w 12153530"/>
              <a:gd name="connsiteY6" fmla="*/ 1473694 h 2698812"/>
              <a:gd name="connsiteX0" fmla="*/ 8878 w 12162408"/>
              <a:gd name="connsiteY0" fmla="*/ 1526960 h 2752078"/>
              <a:gd name="connsiteX1" fmla="*/ 3409026 w 12162408"/>
              <a:gd name="connsiteY1" fmla="*/ 1526960 h 2752078"/>
              <a:gd name="connsiteX2" fmla="*/ 6738152 w 12162408"/>
              <a:gd name="connsiteY2" fmla="*/ 2752078 h 2752078"/>
              <a:gd name="connsiteX3" fmla="*/ 12162408 w 12162408"/>
              <a:gd name="connsiteY3" fmla="*/ 2698812 h 2752078"/>
              <a:gd name="connsiteX4" fmla="*/ 12144653 w 12162408"/>
              <a:gd name="connsiteY4" fmla="*/ 53266 h 2752078"/>
              <a:gd name="connsiteX5" fmla="*/ 0 w 12162408"/>
              <a:gd name="connsiteY5" fmla="*/ 0 h 2752078"/>
              <a:gd name="connsiteX6" fmla="*/ 8878 w 12162408"/>
              <a:gd name="connsiteY6" fmla="*/ 1526960 h 2752078"/>
              <a:gd name="connsiteX0" fmla="*/ 8878 w 12215674"/>
              <a:gd name="connsiteY0" fmla="*/ 1526960 h 2752078"/>
              <a:gd name="connsiteX1" fmla="*/ 3409026 w 12215674"/>
              <a:gd name="connsiteY1" fmla="*/ 1526960 h 2752078"/>
              <a:gd name="connsiteX2" fmla="*/ 6738152 w 12215674"/>
              <a:gd name="connsiteY2" fmla="*/ 2752078 h 2752078"/>
              <a:gd name="connsiteX3" fmla="*/ 12162408 w 12215674"/>
              <a:gd name="connsiteY3" fmla="*/ 2698812 h 2752078"/>
              <a:gd name="connsiteX4" fmla="*/ 12215674 w 12215674"/>
              <a:gd name="connsiteY4" fmla="*/ 26633 h 2752078"/>
              <a:gd name="connsiteX5" fmla="*/ 0 w 12215674"/>
              <a:gd name="connsiteY5" fmla="*/ 0 h 2752078"/>
              <a:gd name="connsiteX6" fmla="*/ 8878 w 12215674"/>
              <a:gd name="connsiteY6" fmla="*/ 1526960 h 2752078"/>
              <a:gd name="connsiteX0" fmla="*/ 8878 w 12215674"/>
              <a:gd name="connsiteY0" fmla="*/ 1526960 h 2752078"/>
              <a:gd name="connsiteX1" fmla="*/ 3409026 w 12215674"/>
              <a:gd name="connsiteY1" fmla="*/ 1526960 h 2752078"/>
              <a:gd name="connsiteX2" fmla="*/ 6738152 w 12215674"/>
              <a:gd name="connsiteY2" fmla="*/ 2752078 h 2752078"/>
              <a:gd name="connsiteX3" fmla="*/ 12206797 w 12215674"/>
              <a:gd name="connsiteY3" fmla="*/ 2698812 h 2752078"/>
              <a:gd name="connsiteX4" fmla="*/ 12215674 w 12215674"/>
              <a:gd name="connsiteY4" fmla="*/ 26633 h 2752078"/>
              <a:gd name="connsiteX5" fmla="*/ 0 w 12215674"/>
              <a:gd name="connsiteY5" fmla="*/ 0 h 2752078"/>
              <a:gd name="connsiteX6" fmla="*/ 8878 w 12215674"/>
              <a:gd name="connsiteY6" fmla="*/ 1526960 h 2752078"/>
              <a:gd name="connsiteX0" fmla="*/ 8878 w 12215674"/>
              <a:gd name="connsiteY0" fmla="*/ 1526960 h 2725445"/>
              <a:gd name="connsiteX1" fmla="*/ 3409026 w 12215674"/>
              <a:gd name="connsiteY1" fmla="*/ 1526960 h 2725445"/>
              <a:gd name="connsiteX2" fmla="*/ 5069150 w 12215674"/>
              <a:gd name="connsiteY2" fmla="*/ 2725445 h 2725445"/>
              <a:gd name="connsiteX3" fmla="*/ 12206797 w 12215674"/>
              <a:gd name="connsiteY3" fmla="*/ 2698812 h 2725445"/>
              <a:gd name="connsiteX4" fmla="*/ 12215674 w 12215674"/>
              <a:gd name="connsiteY4" fmla="*/ 26633 h 2725445"/>
              <a:gd name="connsiteX5" fmla="*/ 0 w 12215674"/>
              <a:gd name="connsiteY5" fmla="*/ 0 h 2725445"/>
              <a:gd name="connsiteX6" fmla="*/ 8878 w 12215674"/>
              <a:gd name="connsiteY6" fmla="*/ 1526960 h 2725445"/>
              <a:gd name="connsiteX0" fmla="*/ 8878 w 12215674"/>
              <a:gd name="connsiteY0" fmla="*/ 1526960 h 2698812"/>
              <a:gd name="connsiteX1" fmla="*/ 3409026 w 12215674"/>
              <a:gd name="connsiteY1" fmla="*/ 1526960 h 2698812"/>
              <a:gd name="connsiteX2" fmla="*/ 4953740 w 12215674"/>
              <a:gd name="connsiteY2" fmla="*/ 2601158 h 2698812"/>
              <a:gd name="connsiteX3" fmla="*/ 12206797 w 12215674"/>
              <a:gd name="connsiteY3" fmla="*/ 2698812 h 2698812"/>
              <a:gd name="connsiteX4" fmla="*/ 12215674 w 12215674"/>
              <a:gd name="connsiteY4" fmla="*/ 26633 h 2698812"/>
              <a:gd name="connsiteX5" fmla="*/ 0 w 12215674"/>
              <a:gd name="connsiteY5" fmla="*/ 0 h 2698812"/>
              <a:gd name="connsiteX6" fmla="*/ 8878 w 12215674"/>
              <a:gd name="connsiteY6" fmla="*/ 1526960 h 2698812"/>
              <a:gd name="connsiteX0" fmla="*/ 8878 w 12215674"/>
              <a:gd name="connsiteY0" fmla="*/ 1526960 h 2627790"/>
              <a:gd name="connsiteX1" fmla="*/ 3409026 w 12215674"/>
              <a:gd name="connsiteY1" fmla="*/ 1526960 h 2627790"/>
              <a:gd name="connsiteX2" fmla="*/ 4953740 w 12215674"/>
              <a:gd name="connsiteY2" fmla="*/ 2601158 h 2627790"/>
              <a:gd name="connsiteX3" fmla="*/ 12206797 w 12215674"/>
              <a:gd name="connsiteY3" fmla="*/ 2627790 h 2627790"/>
              <a:gd name="connsiteX4" fmla="*/ 12215674 w 12215674"/>
              <a:gd name="connsiteY4" fmla="*/ 26633 h 2627790"/>
              <a:gd name="connsiteX5" fmla="*/ 0 w 12215674"/>
              <a:gd name="connsiteY5" fmla="*/ 0 h 2627790"/>
              <a:gd name="connsiteX6" fmla="*/ 8878 w 12215674"/>
              <a:gd name="connsiteY6" fmla="*/ 1526960 h 2627790"/>
              <a:gd name="connsiteX0" fmla="*/ 8878 w 12215674"/>
              <a:gd name="connsiteY0" fmla="*/ 1526960 h 2627790"/>
              <a:gd name="connsiteX1" fmla="*/ 3409026 w 12215674"/>
              <a:gd name="connsiteY1" fmla="*/ 1526960 h 2627790"/>
              <a:gd name="connsiteX2" fmla="*/ 5024762 w 12215674"/>
              <a:gd name="connsiteY2" fmla="*/ 2521259 h 2627790"/>
              <a:gd name="connsiteX3" fmla="*/ 12206797 w 12215674"/>
              <a:gd name="connsiteY3" fmla="*/ 2627790 h 2627790"/>
              <a:gd name="connsiteX4" fmla="*/ 12215674 w 12215674"/>
              <a:gd name="connsiteY4" fmla="*/ 26633 h 2627790"/>
              <a:gd name="connsiteX5" fmla="*/ 0 w 12215674"/>
              <a:gd name="connsiteY5" fmla="*/ 0 h 2627790"/>
              <a:gd name="connsiteX6" fmla="*/ 8878 w 12215674"/>
              <a:gd name="connsiteY6" fmla="*/ 1526960 h 2627790"/>
              <a:gd name="connsiteX0" fmla="*/ 8878 w 12215674"/>
              <a:gd name="connsiteY0" fmla="*/ 1526960 h 2547891"/>
              <a:gd name="connsiteX1" fmla="*/ 3409026 w 12215674"/>
              <a:gd name="connsiteY1" fmla="*/ 1526960 h 2547891"/>
              <a:gd name="connsiteX2" fmla="*/ 5024762 w 12215674"/>
              <a:gd name="connsiteY2" fmla="*/ 2521259 h 2547891"/>
              <a:gd name="connsiteX3" fmla="*/ 12153531 w 12215674"/>
              <a:gd name="connsiteY3" fmla="*/ 2547891 h 2547891"/>
              <a:gd name="connsiteX4" fmla="*/ 12215674 w 12215674"/>
              <a:gd name="connsiteY4" fmla="*/ 26633 h 2547891"/>
              <a:gd name="connsiteX5" fmla="*/ 0 w 12215674"/>
              <a:gd name="connsiteY5" fmla="*/ 0 h 2547891"/>
              <a:gd name="connsiteX6" fmla="*/ 8878 w 12215674"/>
              <a:gd name="connsiteY6" fmla="*/ 1526960 h 2547891"/>
              <a:gd name="connsiteX0" fmla="*/ 8878 w 12215674"/>
              <a:gd name="connsiteY0" fmla="*/ 1526960 h 2547891"/>
              <a:gd name="connsiteX1" fmla="*/ 3959441 w 12215674"/>
              <a:gd name="connsiteY1" fmla="*/ 1580226 h 2547891"/>
              <a:gd name="connsiteX2" fmla="*/ 5024762 w 12215674"/>
              <a:gd name="connsiteY2" fmla="*/ 2521259 h 2547891"/>
              <a:gd name="connsiteX3" fmla="*/ 12153531 w 12215674"/>
              <a:gd name="connsiteY3" fmla="*/ 2547891 h 2547891"/>
              <a:gd name="connsiteX4" fmla="*/ 12215674 w 12215674"/>
              <a:gd name="connsiteY4" fmla="*/ 26633 h 2547891"/>
              <a:gd name="connsiteX5" fmla="*/ 0 w 12215674"/>
              <a:gd name="connsiteY5" fmla="*/ 0 h 2547891"/>
              <a:gd name="connsiteX6" fmla="*/ 8878 w 12215674"/>
              <a:gd name="connsiteY6" fmla="*/ 1526960 h 2547891"/>
              <a:gd name="connsiteX0" fmla="*/ 8878 w 12215674"/>
              <a:gd name="connsiteY0" fmla="*/ 1526960 h 2547891"/>
              <a:gd name="connsiteX1" fmla="*/ 4110361 w 12215674"/>
              <a:gd name="connsiteY1" fmla="*/ 1571348 h 2547891"/>
              <a:gd name="connsiteX2" fmla="*/ 5024762 w 12215674"/>
              <a:gd name="connsiteY2" fmla="*/ 2521259 h 2547891"/>
              <a:gd name="connsiteX3" fmla="*/ 12153531 w 12215674"/>
              <a:gd name="connsiteY3" fmla="*/ 2547891 h 2547891"/>
              <a:gd name="connsiteX4" fmla="*/ 12215674 w 12215674"/>
              <a:gd name="connsiteY4" fmla="*/ 26633 h 2547891"/>
              <a:gd name="connsiteX5" fmla="*/ 0 w 12215674"/>
              <a:gd name="connsiteY5" fmla="*/ 0 h 2547891"/>
              <a:gd name="connsiteX6" fmla="*/ 8878 w 12215674"/>
              <a:gd name="connsiteY6" fmla="*/ 1526960 h 2547891"/>
              <a:gd name="connsiteX0" fmla="*/ 8878 w 12215674"/>
              <a:gd name="connsiteY0" fmla="*/ 1526960 h 2547891"/>
              <a:gd name="connsiteX1" fmla="*/ 4110361 w 12215674"/>
              <a:gd name="connsiteY1" fmla="*/ 1571348 h 2547891"/>
              <a:gd name="connsiteX2" fmla="*/ 5024762 w 12215674"/>
              <a:gd name="connsiteY2" fmla="*/ 2521259 h 2547891"/>
              <a:gd name="connsiteX3" fmla="*/ 12197919 w 12215674"/>
              <a:gd name="connsiteY3" fmla="*/ 2547891 h 2547891"/>
              <a:gd name="connsiteX4" fmla="*/ 12215674 w 12215674"/>
              <a:gd name="connsiteY4" fmla="*/ 26633 h 2547891"/>
              <a:gd name="connsiteX5" fmla="*/ 0 w 12215674"/>
              <a:gd name="connsiteY5" fmla="*/ 0 h 2547891"/>
              <a:gd name="connsiteX6" fmla="*/ 8878 w 12215674"/>
              <a:gd name="connsiteY6" fmla="*/ 1526960 h 2547891"/>
              <a:gd name="connsiteX0" fmla="*/ 8878 w 12206796"/>
              <a:gd name="connsiteY0" fmla="*/ 1526960 h 2547891"/>
              <a:gd name="connsiteX1" fmla="*/ 4110361 w 12206796"/>
              <a:gd name="connsiteY1" fmla="*/ 1571348 h 2547891"/>
              <a:gd name="connsiteX2" fmla="*/ 5024762 w 12206796"/>
              <a:gd name="connsiteY2" fmla="*/ 2521259 h 2547891"/>
              <a:gd name="connsiteX3" fmla="*/ 12197919 w 12206796"/>
              <a:gd name="connsiteY3" fmla="*/ 2547891 h 2547891"/>
              <a:gd name="connsiteX4" fmla="*/ 12206796 w 12206796"/>
              <a:gd name="connsiteY4" fmla="*/ 35511 h 2547891"/>
              <a:gd name="connsiteX5" fmla="*/ 0 w 12206796"/>
              <a:gd name="connsiteY5" fmla="*/ 0 h 2547891"/>
              <a:gd name="connsiteX6" fmla="*/ 8878 w 12206796"/>
              <a:gd name="connsiteY6" fmla="*/ 1526960 h 2547891"/>
              <a:gd name="connsiteX0" fmla="*/ 8878 w 12206796"/>
              <a:gd name="connsiteY0" fmla="*/ 1536485 h 2547891"/>
              <a:gd name="connsiteX1" fmla="*/ 4110361 w 12206796"/>
              <a:gd name="connsiteY1" fmla="*/ 1571348 h 2547891"/>
              <a:gd name="connsiteX2" fmla="*/ 5024762 w 12206796"/>
              <a:gd name="connsiteY2" fmla="*/ 2521259 h 2547891"/>
              <a:gd name="connsiteX3" fmla="*/ 12197919 w 12206796"/>
              <a:gd name="connsiteY3" fmla="*/ 2547891 h 2547891"/>
              <a:gd name="connsiteX4" fmla="*/ 12206796 w 12206796"/>
              <a:gd name="connsiteY4" fmla="*/ 35511 h 2547891"/>
              <a:gd name="connsiteX5" fmla="*/ 0 w 12206796"/>
              <a:gd name="connsiteY5" fmla="*/ 0 h 2547891"/>
              <a:gd name="connsiteX6" fmla="*/ 8878 w 12206796"/>
              <a:gd name="connsiteY6" fmla="*/ 1536485 h 2547891"/>
              <a:gd name="connsiteX0" fmla="*/ 8878 w 12204414"/>
              <a:gd name="connsiteY0" fmla="*/ 1536485 h 2547891"/>
              <a:gd name="connsiteX1" fmla="*/ 4110361 w 12204414"/>
              <a:gd name="connsiteY1" fmla="*/ 1571348 h 2547891"/>
              <a:gd name="connsiteX2" fmla="*/ 5024762 w 12204414"/>
              <a:gd name="connsiteY2" fmla="*/ 2521259 h 2547891"/>
              <a:gd name="connsiteX3" fmla="*/ 12197919 w 12204414"/>
              <a:gd name="connsiteY3" fmla="*/ 2547891 h 2547891"/>
              <a:gd name="connsiteX4" fmla="*/ 12204414 w 12204414"/>
              <a:gd name="connsiteY4" fmla="*/ 35511 h 2547891"/>
              <a:gd name="connsiteX5" fmla="*/ 0 w 12204414"/>
              <a:gd name="connsiteY5" fmla="*/ 0 h 2547891"/>
              <a:gd name="connsiteX6" fmla="*/ 8878 w 12204414"/>
              <a:gd name="connsiteY6" fmla="*/ 1536485 h 2547891"/>
              <a:gd name="connsiteX0" fmla="*/ 8878 w 12204414"/>
              <a:gd name="connsiteY0" fmla="*/ 1536485 h 2547891"/>
              <a:gd name="connsiteX1" fmla="*/ 4110361 w 12204414"/>
              <a:gd name="connsiteY1" fmla="*/ 1701377 h 2547891"/>
              <a:gd name="connsiteX2" fmla="*/ 5024762 w 12204414"/>
              <a:gd name="connsiteY2" fmla="*/ 2521259 h 2547891"/>
              <a:gd name="connsiteX3" fmla="*/ 12197919 w 12204414"/>
              <a:gd name="connsiteY3" fmla="*/ 2547891 h 2547891"/>
              <a:gd name="connsiteX4" fmla="*/ 12204414 w 12204414"/>
              <a:gd name="connsiteY4" fmla="*/ 35511 h 2547891"/>
              <a:gd name="connsiteX5" fmla="*/ 0 w 12204414"/>
              <a:gd name="connsiteY5" fmla="*/ 0 h 2547891"/>
              <a:gd name="connsiteX6" fmla="*/ 8878 w 12204414"/>
              <a:gd name="connsiteY6" fmla="*/ 1536485 h 2547891"/>
              <a:gd name="connsiteX0" fmla="*/ 62144 w 12204414"/>
              <a:gd name="connsiteY0" fmla="*/ 1681812 h 2547891"/>
              <a:gd name="connsiteX1" fmla="*/ 4110361 w 12204414"/>
              <a:gd name="connsiteY1" fmla="*/ 1701377 h 2547891"/>
              <a:gd name="connsiteX2" fmla="*/ 5024762 w 12204414"/>
              <a:gd name="connsiteY2" fmla="*/ 2521259 h 2547891"/>
              <a:gd name="connsiteX3" fmla="*/ 12197919 w 12204414"/>
              <a:gd name="connsiteY3" fmla="*/ 2547891 h 2547891"/>
              <a:gd name="connsiteX4" fmla="*/ 12204414 w 12204414"/>
              <a:gd name="connsiteY4" fmla="*/ 35511 h 2547891"/>
              <a:gd name="connsiteX5" fmla="*/ 0 w 12204414"/>
              <a:gd name="connsiteY5" fmla="*/ 0 h 2547891"/>
              <a:gd name="connsiteX6" fmla="*/ 62144 w 12204414"/>
              <a:gd name="connsiteY6" fmla="*/ 1681812 h 2547891"/>
              <a:gd name="connsiteX0" fmla="*/ 8878 w 12204414"/>
              <a:gd name="connsiteY0" fmla="*/ 1681812 h 2547891"/>
              <a:gd name="connsiteX1" fmla="*/ 4110361 w 12204414"/>
              <a:gd name="connsiteY1" fmla="*/ 1701377 h 2547891"/>
              <a:gd name="connsiteX2" fmla="*/ 5024762 w 12204414"/>
              <a:gd name="connsiteY2" fmla="*/ 2521259 h 2547891"/>
              <a:gd name="connsiteX3" fmla="*/ 12197919 w 12204414"/>
              <a:gd name="connsiteY3" fmla="*/ 2547891 h 2547891"/>
              <a:gd name="connsiteX4" fmla="*/ 12204414 w 12204414"/>
              <a:gd name="connsiteY4" fmla="*/ 35511 h 2547891"/>
              <a:gd name="connsiteX5" fmla="*/ 0 w 12204414"/>
              <a:gd name="connsiteY5" fmla="*/ 0 h 2547891"/>
              <a:gd name="connsiteX6" fmla="*/ 8878 w 12204414"/>
              <a:gd name="connsiteY6" fmla="*/ 1681812 h 2547891"/>
              <a:gd name="connsiteX0" fmla="*/ 8878 w 12204414"/>
              <a:gd name="connsiteY0" fmla="*/ 1681812 h 2547891"/>
              <a:gd name="connsiteX1" fmla="*/ 4110361 w 12204414"/>
              <a:gd name="connsiteY1" fmla="*/ 1701377 h 2547891"/>
              <a:gd name="connsiteX2" fmla="*/ 4856087 w 12204414"/>
              <a:gd name="connsiteY2" fmla="*/ 2513610 h 2547891"/>
              <a:gd name="connsiteX3" fmla="*/ 12197919 w 12204414"/>
              <a:gd name="connsiteY3" fmla="*/ 2547891 h 2547891"/>
              <a:gd name="connsiteX4" fmla="*/ 12204414 w 12204414"/>
              <a:gd name="connsiteY4" fmla="*/ 35511 h 2547891"/>
              <a:gd name="connsiteX5" fmla="*/ 0 w 12204414"/>
              <a:gd name="connsiteY5" fmla="*/ 0 h 2547891"/>
              <a:gd name="connsiteX6" fmla="*/ 8878 w 12204414"/>
              <a:gd name="connsiteY6" fmla="*/ 1681812 h 2547891"/>
              <a:gd name="connsiteX0" fmla="*/ 8878 w 12204414"/>
              <a:gd name="connsiteY0" fmla="*/ 1681812 h 2547891"/>
              <a:gd name="connsiteX1" fmla="*/ 4083728 w 12204414"/>
              <a:gd name="connsiteY1" fmla="*/ 1655484 h 2547891"/>
              <a:gd name="connsiteX2" fmla="*/ 4856087 w 12204414"/>
              <a:gd name="connsiteY2" fmla="*/ 2513610 h 2547891"/>
              <a:gd name="connsiteX3" fmla="*/ 12197919 w 12204414"/>
              <a:gd name="connsiteY3" fmla="*/ 2547891 h 2547891"/>
              <a:gd name="connsiteX4" fmla="*/ 12204414 w 12204414"/>
              <a:gd name="connsiteY4" fmla="*/ 35511 h 2547891"/>
              <a:gd name="connsiteX5" fmla="*/ 0 w 12204414"/>
              <a:gd name="connsiteY5" fmla="*/ 0 h 2547891"/>
              <a:gd name="connsiteX6" fmla="*/ 8878 w 12204414"/>
              <a:gd name="connsiteY6" fmla="*/ 1681812 h 2547891"/>
              <a:gd name="connsiteX0" fmla="*/ 854 w 12205267"/>
              <a:gd name="connsiteY0" fmla="*/ 1727705 h 2547891"/>
              <a:gd name="connsiteX1" fmla="*/ 4084581 w 12205267"/>
              <a:gd name="connsiteY1" fmla="*/ 1655484 h 2547891"/>
              <a:gd name="connsiteX2" fmla="*/ 4856940 w 12205267"/>
              <a:gd name="connsiteY2" fmla="*/ 2513610 h 2547891"/>
              <a:gd name="connsiteX3" fmla="*/ 12198772 w 12205267"/>
              <a:gd name="connsiteY3" fmla="*/ 2547891 h 2547891"/>
              <a:gd name="connsiteX4" fmla="*/ 12205267 w 12205267"/>
              <a:gd name="connsiteY4" fmla="*/ 35511 h 2547891"/>
              <a:gd name="connsiteX5" fmla="*/ 853 w 12205267"/>
              <a:gd name="connsiteY5" fmla="*/ 0 h 2547891"/>
              <a:gd name="connsiteX6" fmla="*/ 854 w 12205267"/>
              <a:gd name="connsiteY6" fmla="*/ 1727705 h 2547891"/>
              <a:gd name="connsiteX0" fmla="*/ 854 w 12205267"/>
              <a:gd name="connsiteY0" fmla="*/ 1727705 h 2609081"/>
              <a:gd name="connsiteX1" fmla="*/ 4084581 w 12205267"/>
              <a:gd name="connsiteY1" fmla="*/ 1655484 h 2609081"/>
              <a:gd name="connsiteX2" fmla="*/ 4856940 w 12205267"/>
              <a:gd name="connsiteY2" fmla="*/ 2513610 h 2609081"/>
              <a:gd name="connsiteX3" fmla="*/ 12198772 w 12205267"/>
              <a:gd name="connsiteY3" fmla="*/ 2609081 h 2609081"/>
              <a:gd name="connsiteX4" fmla="*/ 12205267 w 12205267"/>
              <a:gd name="connsiteY4" fmla="*/ 35511 h 2609081"/>
              <a:gd name="connsiteX5" fmla="*/ 853 w 12205267"/>
              <a:gd name="connsiteY5" fmla="*/ 0 h 2609081"/>
              <a:gd name="connsiteX6" fmla="*/ 854 w 12205267"/>
              <a:gd name="connsiteY6" fmla="*/ 1727705 h 2609081"/>
              <a:gd name="connsiteX0" fmla="*/ 854 w 12205267"/>
              <a:gd name="connsiteY0" fmla="*/ 1697110 h 2609081"/>
              <a:gd name="connsiteX1" fmla="*/ 4084581 w 12205267"/>
              <a:gd name="connsiteY1" fmla="*/ 1655484 h 2609081"/>
              <a:gd name="connsiteX2" fmla="*/ 4856940 w 12205267"/>
              <a:gd name="connsiteY2" fmla="*/ 2513610 h 2609081"/>
              <a:gd name="connsiteX3" fmla="*/ 12198772 w 12205267"/>
              <a:gd name="connsiteY3" fmla="*/ 2609081 h 2609081"/>
              <a:gd name="connsiteX4" fmla="*/ 12205267 w 12205267"/>
              <a:gd name="connsiteY4" fmla="*/ 35511 h 2609081"/>
              <a:gd name="connsiteX5" fmla="*/ 853 w 12205267"/>
              <a:gd name="connsiteY5" fmla="*/ 0 h 2609081"/>
              <a:gd name="connsiteX6" fmla="*/ 854 w 12205267"/>
              <a:gd name="connsiteY6" fmla="*/ 1697110 h 2609081"/>
              <a:gd name="connsiteX0" fmla="*/ 854 w 12215864"/>
              <a:gd name="connsiteY0" fmla="*/ 1697110 h 2557541"/>
              <a:gd name="connsiteX1" fmla="*/ 4084581 w 12215864"/>
              <a:gd name="connsiteY1" fmla="*/ 1655484 h 2557541"/>
              <a:gd name="connsiteX2" fmla="*/ 4856940 w 12215864"/>
              <a:gd name="connsiteY2" fmla="*/ 2513610 h 2557541"/>
              <a:gd name="connsiteX3" fmla="*/ 12215864 w 12215864"/>
              <a:gd name="connsiteY3" fmla="*/ 2557541 h 2557541"/>
              <a:gd name="connsiteX4" fmla="*/ 12205267 w 12215864"/>
              <a:gd name="connsiteY4" fmla="*/ 35511 h 2557541"/>
              <a:gd name="connsiteX5" fmla="*/ 853 w 12215864"/>
              <a:gd name="connsiteY5" fmla="*/ 0 h 2557541"/>
              <a:gd name="connsiteX6" fmla="*/ 854 w 12215864"/>
              <a:gd name="connsiteY6" fmla="*/ 1697110 h 2557541"/>
              <a:gd name="connsiteX0" fmla="*/ 854 w 12215864"/>
              <a:gd name="connsiteY0" fmla="*/ 1697110 h 2557541"/>
              <a:gd name="connsiteX1" fmla="*/ 3999123 w 12215864"/>
              <a:gd name="connsiteY1" fmla="*/ 1677574 h 2557541"/>
              <a:gd name="connsiteX2" fmla="*/ 4856940 w 12215864"/>
              <a:gd name="connsiteY2" fmla="*/ 2513610 h 2557541"/>
              <a:gd name="connsiteX3" fmla="*/ 12215864 w 12215864"/>
              <a:gd name="connsiteY3" fmla="*/ 2557541 h 2557541"/>
              <a:gd name="connsiteX4" fmla="*/ 12205267 w 12215864"/>
              <a:gd name="connsiteY4" fmla="*/ 35511 h 2557541"/>
              <a:gd name="connsiteX5" fmla="*/ 853 w 12215864"/>
              <a:gd name="connsiteY5" fmla="*/ 0 h 2557541"/>
              <a:gd name="connsiteX6" fmla="*/ 854 w 12215864"/>
              <a:gd name="connsiteY6" fmla="*/ 1697110 h 2557541"/>
              <a:gd name="connsiteX0" fmla="*/ 854 w 12215864"/>
              <a:gd name="connsiteY0" fmla="*/ 1697110 h 2557541"/>
              <a:gd name="connsiteX1" fmla="*/ 3999123 w 12215864"/>
              <a:gd name="connsiteY1" fmla="*/ 1677574 h 2557541"/>
              <a:gd name="connsiteX2" fmla="*/ 4942398 w 12215864"/>
              <a:gd name="connsiteY2" fmla="*/ 2543061 h 2557541"/>
              <a:gd name="connsiteX3" fmla="*/ 12215864 w 12215864"/>
              <a:gd name="connsiteY3" fmla="*/ 2557541 h 2557541"/>
              <a:gd name="connsiteX4" fmla="*/ 12205267 w 12215864"/>
              <a:gd name="connsiteY4" fmla="*/ 35511 h 2557541"/>
              <a:gd name="connsiteX5" fmla="*/ 853 w 12215864"/>
              <a:gd name="connsiteY5" fmla="*/ 0 h 2557541"/>
              <a:gd name="connsiteX6" fmla="*/ 854 w 12215864"/>
              <a:gd name="connsiteY6" fmla="*/ 1697110 h 2557541"/>
              <a:gd name="connsiteX0" fmla="*/ 854 w 12224410"/>
              <a:gd name="connsiteY0" fmla="*/ 1697110 h 2550178"/>
              <a:gd name="connsiteX1" fmla="*/ 3999123 w 12224410"/>
              <a:gd name="connsiteY1" fmla="*/ 1677574 h 2550178"/>
              <a:gd name="connsiteX2" fmla="*/ 4942398 w 12224410"/>
              <a:gd name="connsiteY2" fmla="*/ 2543061 h 2550178"/>
              <a:gd name="connsiteX3" fmla="*/ 12224410 w 12224410"/>
              <a:gd name="connsiteY3" fmla="*/ 2550178 h 2550178"/>
              <a:gd name="connsiteX4" fmla="*/ 12205267 w 12224410"/>
              <a:gd name="connsiteY4" fmla="*/ 35511 h 2550178"/>
              <a:gd name="connsiteX5" fmla="*/ 853 w 12224410"/>
              <a:gd name="connsiteY5" fmla="*/ 0 h 2550178"/>
              <a:gd name="connsiteX6" fmla="*/ 854 w 12224410"/>
              <a:gd name="connsiteY6" fmla="*/ 1697110 h 2550178"/>
              <a:gd name="connsiteX0" fmla="*/ 8546 w 12223557"/>
              <a:gd name="connsiteY0" fmla="*/ 1652932 h 2550178"/>
              <a:gd name="connsiteX1" fmla="*/ 3998270 w 12223557"/>
              <a:gd name="connsiteY1" fmla="*/ 1677574 h 2550178"/>
              <a:gd name="connsiteX2" fmla="*/ 4941545 w 12223557"/>
              <a:gd name="connsiteY2" fmla="*/ 2543061 h 2550178"/>
              <a:gd name="connsiteX3" fmla="*/ 12223557 w 12223557"/>
              <a:gd name="connsiteY3" fmla="*/ 2550178 h 2550178"/>
              <a:gd name="connsiteX4" fmla="*/ 12204414 w 12223557"/>
              <a:gd name="connsiteY4" fmla="*/ 35511 h 2550178"/>
              <a:gd name="connsiteX5" fmla="*/ 0 w 12223557"/>
              <a:gd name="connsiteY5" fmla="*/ 0 h 2550178"/>
              <a:gd name="connsiteX6" fmla="*/ 8546 w 12223557"/>
              <a:gd name="connsiteY6" fmla="*/ 1652932 h 255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3557" h="2550178">
                <a:moveTo>
                  <a:pt x="8546" y="1652932"/>
                </a:moveTo>
                <a:lnTo>
                  <a:pt x="3998270" y="1677574"/>
                </a:lnTo>
                <a:lnTo>
                  <a:pt x="4941545" y="2543061"/>
                </a:lnTo>
                <a:lnTo>
                  <a:pt x="12223557" y="2550178"/>
                </a:lnTo>
                <a:cubicBezTo>
                  <a:pt x="12220025" y="1709501"/>
                  <a:pt x="12207946" y="876188"/>
                  <a:pt x="12204414" y="35511"/>
                </a:cubicBezTo>
                <a:lnTo>
                  <a:pt x="0" y="0"/>
                </a:lnTo>
                <a:cubicBezTo>
                  <a:pt x="2959" y="508987"/>
                  <a:pt x="5587" y="1143945"/>
                  <a:pt x="8546" y="1652932"/>
                </a:cubicBezTo>
                <a:close/>
              </a:path>
            </a:pathLst>
          </a:custGeom>
          <a:gradFill flip="none" rotWithShape="1">
            <a:gsLst>
              <a:gs pos="0">
                <a:schemeClr val="accent4">
                  <a:lumMod val="75000"/>
                  <a:shade val="30000"/>
                  <a:satMod val="115000"/>
                </a:schemeClr>
              </a:gs>
              <a:gs pos="50000">
                <a:schemeClr val="accent4">
                  <a:lumMod val="75000"/>
                  <a:shade val="67500"/>
                  <a:satMod val="115000"/>
                </a:schemeClr>
              </a:gs>
              <a:gs pos="100000">
                <a:schemeClr val="accent4">
                  <a:lumMod val="75000"/>
                  <a:shade val="100000"/>
                  <a:satMod val="11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Forma libre: forma 12">
            <a:extLst>
              <a:ext uri="{FF2B5EF4-FFF2-40B4-BE49-F238E27FC236}">
                <a16:creationId xmlns:a16="http://schemas.microsoft.com/office/drawing/2014/main" id="{A4100561-566E-2DD6-773C-E489030F2993}"/>
              </a:ext>
            </a:extLst>
          </p:cNvPr>
          <p:cNvSpPr/>
          <p:nvPr/>
        </p:nvSpPr>
        <p:spPr>
          <a:xfrm>
            <a:off x="-8878" y="2026326"/>
            <a:ext cx="12204414" cy="2547891"/>
          </a:xfrm>
          <a:custGeom>
            <a:avLst/>
            <a:gdLst>
              <a:gd name="connsiteX0" fmla="*/ 0 w 12153530"/>
              <a:gd name="connsiteY0" fmla="*/ 1473694 h 2698812"/>
              <a:gd name="connsiteX1" fmla="*/ 3400148 w 12153530"/>
              <a:gd name="connsiteY1" fmla="*/ 1473694 h 2698812"/>
              <a:gd name="connsiteX2" fmla="*/ 6729274 w 12153530"/>
              <a:gd name="connsiteY2" fmla="*/ 2698812 h 2698812"/>
              <a:gd name="connsiteX3" fmla="*/ 12153530 w 12153530"/>
              <a:gd name="connsiteY3" fmla="*/ 2645546 h 2698812"/>
              <a:gd name="connsiteX4" fmla="*/ 12135775 w 12153530"/>
              <a:gd name="connsiteY4" fmla="*/ 0 h 2698812"/>
              <a:gd name="connsiteX5" fmla="*/ 0 w 12153530"/>
              <a:gd name="connsiteY5" fmla="*/ 35511 h 2698812"/>
              <a:gd name="connsiteX6" fmla="*/ 0 w 12153530"/>
              <a:gd name="connsiteY6" fmla="*/ 1473694 h 2698812"/>
              <a:gd name="connsiteX0" fmla="*/ 8878 w 12162408"/>
              <a:gd name="connsiteY0" fmla="*/ 1526960 h 2752078"/>
              <a:gd name="connsiteX1" fmla="*/ 3409026 w 12162408"/>
              <a:gd name="connsiteY1" fmla="*/ 1526960 h 2752078"/>
              <a:gd name="connsiteX2" fmla="*/ 6738152 w 12162408"/>
              <a:gd name="connsiteY2" fmla="*/ 2752078 h 2752078"/>
              <a:gd name="connsiteX3" fmla="*/ 12162408 w 12162408"/>
              <a:gd name="connsiteY3" fmla="*/ 2698812 h 2752078"/>
              <a:gd name="connsiteX4" fmla="*/ 12144653 w 12162408"/>
              <a:gd name="connsiteY4" fmla="*/ 53266 h 2752078"/>
              <a:gd name="connsiteX5" fmla="*/ 0 w 12162408"/>
              <a:gd name="connsiteY5" fmla="*/ 0 h 2752078"/>
              <a:gd name="connsiteX6" fmla="*/ 8878 w 12162408"/>
              <a:gd name="connsiteY6" fmla="*/ 1526960 h 2752078"/>
              <a:gd name="connsiteX0" fmla="*/ 8878 w 12215674"/>
              <a:gd name="connsiteY0" fmla="*/ 1526960 h 2752078"/>
              <a:gd name="connsiteX1" fmla="*/ 3409026 w 12215674"/>
              <a:gd name="connsiteY1" fmla="*/ 1526960 h 2752078"/>
              <a:gd name="connsiteX2" fmla="*/ 6738152 w 12215674"/>
              <a:gd name="connsiteY2" fmla="*/ 2752078 h 2752078"/>
              <a:gd name="connsiteX3" fmla="*/ 12162408 w 12215674"/>
              <a:gd name="connsiteY3" fmla="*/ 2698812 h 2752078"/>
              <a:gd name="connsiteX4" fmla="*/ 12215674 w 12215674"/>
              <a:gd name="connsiteY4" fmla="*/ 26633 h 2752078"/>
              <a:gd name="connsiteX5" fmla="*/ 0 w 12215674"/>
              <a:gd name="connsiteY5" fmla="*/ 0 h 2752078"/>
              <a:gd name="connsiteX6" fmla="*/ 8878 w 12215674"/>
              <a:gd name="connsiteY6" fmla="*/ 1526960 h 2752078"/>
              <a:gd name="connsiteX0" fmla="*/ 8878 w 12215674"/>
              <a:gd name="connsiteY0" fmla="*/ 1526960 h 2752078"/>
              <a:gd name="connsiteX1" fmla="*/ 3409026 w 12215674"/>
              <a:gd name="connsiteY1" fmla="*/ 1526960 h 2752078"/>
              <a:gd name="connsiteX2" fmla="*/ 6738152 w 12215674"/>
              <a:gd name="connsiteY2" fmla="*/ 2752078 h 2752078"/>
              <a:gd name="connsiteX3" fmla="*/ 12206797 w 12215674"/>
              <a:gd name="connsiteY3" fmla="*/ 2698812 h 2752078"/>
              <a:gd name="connsiteX4" fmla="*/ 12215674 w 12215674"/>
              <a:gd name="connsiteY4" fmla="*/ 26633 h 2752078"/>
              <a:gd name="connsiteX5" fmla="*/ 0 w 12215674"/>
              <a:gd name="connsiteY5" fmla="*/ 0 h 2752078"/>
              <a:gd name="connsiteX6" fmla="*/ 8878 w 12215674"/>
              <a:gd name="connsiteY6" fmla="*/ 1526960 h 2752078"/>
              <a:gd name="connsiteX0" fmla="*/ 8878 w 12215674"/>
              <a:gd name="connsiteY0" fmla="*/ 1526960 h 2725445"/>
              <a:gd name="connsiteX1" fmla="*/ 3409026 w 12215674"/>
              <a:gd name="connsiteY1" fmla="*/ 1526960 h 2725445"/>
              <a:gd name="connsiteX2" fmla="*/ 5069150 w 12215674"/>
              <a:gd name="connsiteY2" fmla="*/ 2725445 h 2725445"/>
              <a:gd name="connsiteX3" fmla="*/ 12206797 w 12215674"/>
              <a:gd name="connsiteY3" fmla="*/ 2698812 h 2725445"/>
              <a:gd name="connsiteX4" fmla="*/ 12215674 w 12215674"/>
              <a:gd name="connsiteY4" fmla="*/ 26633 h 2725445"/>
              <a:gd name="connsiteX5" fmla="*/ 0 w 12215674"/>
              <a:gd name="connsiteY5" fmla="*/ 0 h 2725445"/>
              <a:gd name="connsiteX6" fmla="*/ 8878 w 12215674"/>
              <a:gd name="connsiteY6" fmla="*/ 1526960 h 2725445"/>
              <a:gd name="connsiteX0" fmla="*/ 8878 w 12215674"/>
              <a:gd name="connsiteY0" fmla="*/ 1526960 h 2698812"/>
              <a:gd name="connsiteX1" fmla="*/ 3409026 w 12215674"/>
              <a:gd name="connsiteY1" fmla="*/ 1526960 h 2698812"/>
              <a:gd name="connsiteX2" fmla="*/ 4953740 w 12215674"/>
              <a:gd name="connsiteY2" fmla="*/ 2601158 h 2698812"/>
              <a:gd name="connsiteX3" fmla="*/ 12206797 w 12215674"/>
              <a:gd name="connsiteY3" fmla="*/ 2698812 h 2698812"/>
              <a:gd name="connsiteX4" fmla="*/ 12215674 w 12215674"/>
              <a:gd name="connsiteY4" fmla="*/ 26633 h 2698812"/>
              <a:gd name="connsiteX5" fmla="*/ 0 w 12215674"/>
              <a:gd name="connsiteY5" fmla="*/ 0 h 2698812"/>
              <a:gd name="connsiteX6" fmla="*/ 8878 w 12215674"/>
              <a:gd name="connsiteY6" fmla="*/ 1526960 h 2698812"/>
              <a:gd name="connsiteX0" fmla="*/ 8878 w 12215674"/>
              <a:gd name="connsiteY0" fmla="*/ 1526960 h 2627790"/>
              <a:gd name="connsiteX1" fmla="*/ 3409026 w 12215674"/>
              <a:gd name="connsiteY1" fmla="*/ 1526960 h 2627790"/>
              <a:gd name="connsiteX2" fmla="*/ 4953740 w 12215674"/>
              <a:gd name="connsiteY2" fmla="*/ 2601158 h 2627790"/>
              <a:gd name="connsiteX3" fmla="*/ 12206797 w 12215674"/>
              <a:gd name="connsiteY3" fmla="*/ 2627790 h 2627790"/>
              <a:gd name="connsiteX4" fmla="*/ 12215674 w 12215674"/>
              <a:gd name="connsiteY4" fmla="*/ 26633 h 2627790"/>
              <a:gd name="connsiteX5" fmla="*/ 0 w 12215674"/>
              <a:gd name="connsiteY5" fmla="*/ 0 h 2627790"/>
              <a:gd name="connsiteX6" fmla="*/ 8878 w 12215674"/>
              <a:gd name="connsiteY6" fmla="*/ 1526960 h 2627790"/>
              <a:gd name="connsiteX0" fmla="*/ 8878 w 12215674"/>
              <a:gd name="connsiteY0" fmla="*/ 1526960 h 2627790"/>
              <a:gd name="connsiteX1" fmla="*/ 3409026 w 12215674"/>
              <a:gd name="connsiteY1" fmla="*/ 1526960 h 2627790"/>
              <a:gd name="connsiteX2" fmla="*/ 5024762 w 12215674"/>
              <a:gd name="connsiteY2" fmla="*/ 2521259 h 2627790"/>
              <a:gd name="connsiteX3" fmla="*/ 12206797 w 12215674"/>
              <a:gd name="connsiteY3" fmla="*/ 2627790 h 2627790"/>
              <a:gd name="connsiteX4" fmla="*/ 12215674 w 12215674"/>
              <a:gd name="connsiteY4" fmla="*/ 26633 h 2627790"/>
              <a:gd name="connsiteX5" fmla="*/ 0 w 12215674"/>
              <a:gd name="connsiteY5" fmla="*/ 0 h 2627790"/>
              <a:gd name="connsiteX6" fmla="*/ 8878 w 12215674"/>
              <a:gd name="connsiteY6" fmla="*/ 1526960 h 2627790"/>
              <a:gd name="connsiteX0" fmla="*/ 8878 w 12215674"/>
              <a:gd name="connsiteY0" fmla="*/ 1526960 h 2547891"/>
              <a:gd name="connsiteX1" fmla="*/ 3409026 w 12215674"/>
              <a:gd name="connsiteY1" fmla="*/ 1526960 h 2547891"/>
              <a:gd name="connsiteX2" fmla="*/ 5024762 w 12215674"/>
              <a:gd name="connsiteY2" fmla="*/ 2521259 h 2547891"/>
              <a:gd name="connsiteX3" fmla="*/ 12153531 w 12215674"/>
              <a:gd name="connsiteY3" fmla="*/ 2547891 h 2547891"/>
              <a:gd name="connsiteX4" fmla="*/ 12215674 w 12215674"/>
              <a:gd name="connsiteY4" fmla="*/ 26633 h 2547891"/>
              <a:gd name="connsiteX5" fmla="*/ 0 w 12215674"/>
              <a:gd name="connsiteY5" fmla="*/ 0 h 2547891"/>
              <a:gd name="connsiteX6" fmla="*/ 8878 w 12215674"/>
              <a:gd name="connsiteY6" fmla="*/ 1526960 h 2547891"/>
              <a:gd name="connsiteX0" fmla="*/ 8878 w 12215674"/>
              <a:gd name="connsiteY0" fmla="*/ 1526960 h 2547891"/>
              <a:gd name="connsiteX1" fmla="*/ 3959441 w 12215674"/>
              <a:gd name="connsiteY1" fmla="*/ 1580226 h 2547891"/>
              <a:gd name="connsiteX2" fmla="*/ 5024762 w 12215674"/>
              <a:gd name="connsiteY2" fmla="*/ 2521259 h 2547891"/>
              <a:gd name="connsiteX3" fmla="*/ 12153531 w 12215674"/>
              <a:gd name="connsiteY3" fmla="*/ 2547891 h 2547891"/>
              <a:gd name="connsiteX4" fmla="*/ 12215674 w 12215674"/>
              <a:gd name="connsiteY4" fmla="*/ 26633 h 2547891"/>
              <a:gd name="connsiteX5" fmla="*/ 0 w 12215674"/>
              <a:gd name="connsiteY5" fmla="*/ 0 h 2547891"/>
              <a:gd name="connsiteX6" fmla="*/ 8878 w 12215674"/>
              <a:gd name="connsiteY6" fmla="*/ 1526960 h 2547891"/>
              <a:gd name="connsiteX0" fmla="*/ 8878 w 12215674"/>
              <a:gd name="connsiteY0" fmla="*/ 1526960 h 2547891"/>
              <a:gd name="connsiteX1" fmla="*/ 4110361 w 12215674"/>
              <a:gd name="connsiteY1" fmla="*/ 1571348 h 2547891"/>
              <a:gd name="connsiteX2" fmla="*/ 5024762 w 12215674"/>
              <a:gd name="connsiteY2" fmla="*/ 2521259 h 2547891"/>
              <a:gd name="connsiteX3" fmla="*/ 12153531 w 12215674"/>
              <a:gd name="connsiteY3" fmla="*/ 2547891 h 2547891"/>
              <a:gd name="connsiteX4" fmla="*/ 12215674 w 12215674"/>
              <a:gd name="connsiteY4" fmla="*/ 26633 h 2547891"/>
              <a:gd name="connsiteX5" fmla="*/ 0 w 12215674"/>
              <a:gd name="connsiteY5" fmla="*/ 0 h 2547891"/>
              <a:gd name="connsiteX6" fmla="*/ 8878 w 12215674"/>
              <a:gd name="connsiteY6" fmla="*/ 1526960 h 2547891"/>
              <a:gd name="connsiteX0" fmla="*/ 8878 w 12215674"/>
              <a:gd name="connsiteY0" fmla="*/ 1526960 h 2547891"/>
              <a:gd name="connsiteX1" fmla="*/ 4110361 w 12215674"/>
              <a:gd name="connsiteY1" fmla="*/ 1571348 h 2547891"/>
              <a:gd name="connsiteX2" fmla="*/ 5024762 w 12215674"/>
              <a:gd name="connsiteY2" fmla="*/ 2521259 h 2547891"/>
              <a:gd name="connsiteX3" fmla="*/ 12197919 w 12215674"/>
              <a:gd name="connsiteY3" fmla="*/ 2547891 h 2547891"/>
              <a:gd name="connsiteX4" fmla="*/ 12215674 w 12215674"/>
              <a:gd name="connsiteY4" fmla="*/ 26633 h 2547891"/>
              <a:gd name="connsiteX5" fmla="*/ 0 w 12215674"/>
              <a:gd name="connsiteY5" fmla="*/ 0 h 2547891"/>
              <a:gd name="connsiteX6" fmla="*/ 8878 w 12215674"/>
              <a:gd name="connsiteY6" fmla="*/ 1526960 h 2547891"/>
              <a:gd name="connsiteX0" fmla="*/ 8878 w 12206796"/>
              <a:gd name="connsiteY0" fmla="*/ 1526960 h 2547891"/>
              <a:gd name="connsiteX1" fmla="*/ 4110361 w 12206796"/>
              <a:gd name="connsiteY1" fmla="*/ 1571348 h 2547891"/>
              <a:gd name="connsiteX2" fmla="*/ 5024762 w 12206796"/>
              <a:gd name="connsiteY2" fmla="*/ 2521259 h 2547891"/>
              <a:gd name="connsiteX3" fmla="*/ 12197919 w 12206796"/>
              <a:gd name="connsiteY3" fmla="*/ 2547891 h 2547891"/>
              <a:gd name="connsiteX4" fmla="*/ 12206796 w 12206796"/>
              <a:gd name="connsiteY4" fmla="*/ 35511 h 2547891"/>
              <a:gd name="connsiteX5" fmla="*/ 0 w 12206796"/>
              <a:gd name="connsiteY5" fmla="*/ 0 h 2547891"/>
              <a:gd name="connsiteX6" fmla="*/ 8878 w 12206796"/>
              <a:gd name="connsiteY6" fmla="*/ 1526960 h 2547891"/>
              <a:gd name="connsiteX0" fmla="*/ 8878 w 12206796"/>
              <a:gd name="connsiteY0" fmla="*/ 1536485 h 2547891"/>
              <a:gd name="connsiteX1" fmla="*/ 4110361 w 12206796"/>
              <a:gd name="connsiteY1" fmla="*/ 1571348 h 2547891"/>
              <a:gd name="connsiteX2" fmla="*/ 5024762 w 12206796"/>
              <a:gd name="connsiteY2" fmla="*/ 2521259 h 2547891"/>
              <a:gd name="connsiteX3" fmla="*/ 12197919 w 12206796"/>
              <a:gd name="connsiteY3" fmla="*/ 2547891 h 2547891"/>
              <a:gd name="connsiteX4" fmla="*/ 12206796 w 12206796"/>
              <a:gd name="connsiteY4" fmla="*/ 35511 h 2547891"/>
              <a:gd name="connsiteX5" fmla="*/ 0 w 12206796"/>
              <a:gd name="connsiteY5" fmla="*/ 0 h 2547891"/>
              <a:gd name="connsiteX6" fmla="*/ 8878 w 12206796"/>
              <a:gd name="connsiteY6" fmla="*/ 1536485 h 2547891"/>
              <a:gd name="connsiteX0" fmla="*/ 8878 w 12204414"/>
              <a:gd name="connsiteY0" fmla="*/ 1536485 h 2547891"/>
              <a:gd name="connsiteX1" fmla="*/ 4110361 w 12204414"/>
              <a:gd name="connsiteY1" fmla="*/ 1571348 h 2547891"/>
              <a:gd name="connsiteX2" fmla="*/ 5024762 w 12204414"/>
              <a:gd name="connsiteY2" fmla="*/ 2521259 h 2547891"/>
              <a:gd name="connsiteX3" fmla="*/ 12197919 w 12204414"/>
              <a:gd name="connsiteY3" fmla="*/ 2547891 h 2547891"/>
              <a:gd name="connsiteX4" fmla="*/ 12204414 w 12204414"/>
              <a:gd name="connsiteY4" fmla="*/ 35511 h 2547891"/>
              <a:gd name="connsiteX5" fmla="*/ 0 w 12204414"/>
              <a:gd name="connsiteY5" fmla="*/ 0 h 2547891"/>
              <a:gd name="connsiteX6" fmla="*/ 8878 w 12204414"/>
              <a:gd name="connsiteY6" fmla="*/ 1536485 h 2547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4414" h="2547891">
                <a:moveTo>
                  <a:pt x="8878" y="1536485"/>
                </a:moveTo>
                <a:lnTo>
                  <a:pt x="4110361" y="1571348"/>
                </a:lnTo>
                <a:lnTo>
                  <a:pt x="5024762" y="2521259"/>
                </a:lnTo>
                <a:lnTo>
                  <a:pt x="12197919" y="2547891"/>
                </a:lnTo>
                <a:lnTo>
                  <a:pt x="12204414" y="35511"/>
                </a:lnTo>
                <a:lnTo>
                  <a:pt x="0" y="0"/>
                </a:lnTo>
                <a:cubicBezTo>
                  <a:pt x="2959" y="508987"/>
                  <a:pt x="5919" y="1027498"/>
                  <a:pt x="8878" y="1536485"/>
                </a:cubicBezTo>
                <a:close/>
              </a:path>
            </a:pathLst>
          </a:custGeom>
          <a:solidFill>
            <a:schemeClr val="bg1">
              <a:lumMod val="95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 name="Imagen 5">
            <a:extLst>
              <a:ext uri="{FF2B5EF4-FFF2-40B4-BE49-F238E27FC236}">
                <a16:creationId xmlns:a16="http://schemas.microsoft.com/office/drawing/2014/main" id="{B8483D97-8D43-4EBA-EBDC-D68094A55AE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9000" l="1143" r="93286">
                        <a14:foregroundMark x1="14429" y1="86857" x2="17143" y2="97143"/>
                        <a14:foregroundMark x1="17143" y1="97143" x2="26857" y2="93286"/>
                        <a14:foregroundMark x1="26857" y1="93286" x2="27143" y2="92714"/>
                        <a14:foregroundMark x1="29286" y1="94429" x2="20000" y2="97429"/>
                        <a14:foregroundMark x1="20000" y1="97429" x2="11000" y2="96714"/>
                        <a14:foregroundMark x1="11000" y1="96714" x2="6143" y2="91429"/>
                        <a14:foregroundMark x1="27000" y1="99000" x2="4857" y2="98714"/>
                        <a14:foregroundMark x1="2286" y1="94143" x2="1143" y2="97714"/>
                        <a14:foregroundMark x1="91429" y1="30571" x2="93286" y2="34857"/>
                        <a14:foregroundMark x1="58571" y1="15714" x2="59429" y2="15429"/>
                        <a14:foregroundMark x1="60429" y1="15571" x2="61000" y2="16286"/>
                      </a14:backgroundRemoval>
                    </a14:imgEffect>
                  </a14:imgLayer>
                </a14:imgProps>
              </a:ext>
            </a:extLst>
          </a:blip>
          <a:stretch>
            <a:fillRect/>
          </a:stretch>
        </p:blipFill>
        <p:spPr>
          <a:xfrm rot="20000648">
            <a:off x="-656436" y="-312218"/>
            <a:ext cx="5487964" cy="5487964"/>
          </a:xfrm>
          <a:prstGeom prst="rect">
            <a:avLst/>
          </a:prstGeom>
          <a:effectLst>
            <a:outerShdw blurRad="139700" dist="190500" sx="102000" sy="102000" algn="ctr" rotWithShape="0">
              <a:prstClr val="black">
                <a:alpha val="40000"/>
              </a:prstClr>
            </a:outerShdw>
          </a:effectLst>
        </p:spPr>
      </p:pic>
      <p:sp>
        <p:nvSpPr>
          <p:cNvPr id="7" name="Rectángulo 6">
            <a:extLst>
              <a:ext uri="{FF2B5EF4-FFF2-40B4-BE49-F238E27FC236}">
                <a16:creationId xmlns:a16="http://schemas.microsoft.com/office/drawing/2014/main" id="{5923A3EF-0913-5C5A-2673-E5D2938FB9C1}"/>
              </a:ext>
            </a:extLst>
          </p:cNvPr>
          <p:cNvSpPr/>
          <p:nvPr/>
        </p:nvSpPr>
        <p:spPr>
          <a:xfrm>
            <a:off x="-42755" y="5041424"/>
            <a:ext cx="12234755" cy="1816576"/>
          </a:xfrm>
          <a:prstGeom prst="rect">
            <a:avLst/>
          </a:prstGeom>
          <a:solidFill>
            <a:schemeClr val="bg2">
              <a:lumMod val="10000"/>
            </a:schemeClr>
          </a:solidFill>
          <a:ln>
            <a:noFill/>
          </a:ln>
          <a:effectLst>
            <a:outerShdw blurRad="139700" dist="38100" dir="16200000" sx="104000" sy="104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CuadroTexto 3">
            <a:extLst>
              <a:ext uri="{FF2B5EF4-FFF2-40B4-BE49-F238E27FC236}">
                <a16:creationId xmlns:a16="http://schemas.microsoft.com/office/drawing/2014/main" id="{D75CD977-72E2-E4EF-2353-851F7DA2D557}"/>
              </a:ext>
            </a:extLst>
          </p:cNvPr>
          <p:cNvSpPr txBox="1"/>
          <p:nvPr/>
        </p:nvSpPr>
        <p:spPr>
          <a:xfrm>
            <a:off x="1199072" y="2872186"/>
            <a:ext cx="10286318" cy="1569660"/>
          </a:xfrm>
          <a:prstGeom prst="rect">
            <a:avLst/>
          </a:prstGeom>
          <a:noFill/>
        </p:spPr>
        <p:txBody>
          <a:bodyPr wrap="square" rtlCol="0">
            <a:spAutoFit/>
          </a:bodyPr>
          <a:lstStyle/>
          <a:p>
            <a:pPr algn="r"/>
            <a:r>
              <a:rPr lang="es-MX" sz="2400" b="1" dirty="0">
                <a:latin typeface="Segoe UI" panose="020B0502040204020203" pitchFamily="34" charset="0"/>
                <a:cs typeface="Segoe UI" panose="020B0502040204020203" pitchFamily="34" charset="0"/>
              </a:rPr>
              <a:t>ECONOMIA GENERAL. ING. EN COMPUTACIÓN INTELIGENTE 2° “A” </a:t>
            </a:r>
          </a:p>
          <a:p>
            <a:pPr algn="r"/>
            <a:r>
              <a:rPr lang="es-MX" sz="2400" b="1" dirty="0">
                <a:latin typeface="Segoe UI" panose="020B0502040204020203" pitchFamily="34" charset="0"/>
                <a:cs typeface="Segoe UI" panose="020B0502040204020203" pitchFamily="34" charset="0"/>
              </a:rPr>
              <a:t>MCS. JOSE AGUSTIN VALLES JUAREZ </a:t>
            </a:r>
          </a:p>
          <a:p>
            <a:pPr algn="r"/>
            <a:r>
              <a:rPr lang="es-MX" sz="2400" b="1" dirty="0">
                <a:latin typeface="Segoe UI" panose="020B0502040204020203" pitchFamily="34" charset="0"/>
                <a:cs typeface="Segoe UI" panose="020B0502040204020203" pitchFamily="34" charset="0"/>
              </a:rPr>
              <a:t>ALUMNO: JUAN FRANCISCO GALLO RAMÍREZ </a:t>
            </a:r>
          </a:p>
          <a:p>
            <a:pPr algn="r"/>
            <a:r>
              <a:rPr lang="es-MX" sz="2400" b="1" dirty="0">
                <a:latin typeface="Segoe UI" panose="020B0502040204020203" pitchFamily="34" charset="0"/>
                <a:cs typeface="Segoe UI" panose="020B0502040204020203" pitchFamily="34" charset="0"/>
              </a:rPr>
              <a:t>UAA Primavera 2023 </a:t>
            </a:r>
          </a:p>
        </p:txBody>
      </p:sp>
      <p:sp>
        <p:nvSpPr>
          <p:cNvPr id="5" name="CuadroTexto 4">
            <a:extLst>
              <a:ext uri="{FF2B5EF4-FFF2-40B4-BE49-F238E27FC236}">
                <a16:creationId xmlns:a16="http://schemas.microsoft.com/office/drawing/2014/main" id="{2A2CB35F-AEA0-B52F-D359-05A3E99720F3}"/>
              </a:ext>
            </a:extLst>
          </p:cNvPr>
          <p:cNvSpPr txBox="1"/>
          <p:nvPr/>
        </p:nvSpPr>
        <p:spPr>
          <a:xfrm>
            <a:off x="621101" y="2097846"/>
            <a:ext cx="10864289" cy="861774"/>
          </a:xfrm>
          <a:prstGeom prst="rect">
            <a:avLst/>
          </a:prstGeom>
          <a:noFill/>
        </p:spPr>
        <p:txBody>
          <a:bodyPr wrap="square" rtlCol="0">
            <a:spAutoFit/>
          </a:bodyPr>
          <a:lstStyle/>
          <a:p>
            <a:pPr algn="r"/>
            <a:r>
              <a:rPr lang="es-MX" sz="5000" b="1" u="sng" dirty="0">
                <a:solidFill>
                  <a:schemeClr val="accent4">
                    <a:lumMod val="75000"/>
                  </a:schemeClr>
                </a:solidFill>
                <a:latin typeface="Segoe UI" panose="020B0502040204020203" pitchFamily="34" charset="0"/>
                <a:cs typeface="Segoe UI" panose="020B0502040204020203" pitchFamily="34" charset="0"/>
              </a:rPr>
              <a:t>AUTOMATIZACIÓN INDUSTRIAL  </a:t>
            </a:r>
            <a:r>
              <a:rPr lang="es-MX" sz="5000" b="1" dirty="0">
                <a:solidFill>
                  <a:schemeClr val="accent4">
                    <a:lumMod val="75000"/>
                  </a:schemeClr>
                </a:solidFill>
                <a:latin typeface="Segoe UI" panose="020B0502040204020203" pitchFamily="34" charset="0"/>
                <a:cs typeface="Segoe UI" panose="020B0502040204020203" pitchFamily="34" charset="0"/>
              </a:rPr>
              <a:t> </a:t>
            </a:r>
          </a:p>
        </p:txBody>
      </p:sp>
      <p:grpSp>
        <p:nvGrpSpPr>
          <p:cNvPr id="9" name="Grupo 8">
            <a:extLst>
              <a:ext uri="{FF2B5EF4-FFF2-40B4-BE49-F238E27FC236}">
                <a16:creationId xmlns:a16="http://schemas.microsoft.com/office/drawing/2014/main" id="{FDDDC48B-FD7D-7A3A-821B-405FEDA854FB}"/>
              </a:ext>
            </a:extLst>
          </p:cNvPr>
          <p:cNvGrpSpPr/>
          <p:nvPr/>
        </p:nvGrpSpPr>
        <p:grpSpPr>
          <a:xfrm>
            <a:off x="4160755" y="5308104"/>
            <a:ext cx="3870491" cy="1283215"/>
            <a:chOff x="3890069" y="5257083"/>
            <a:chExt cx="3870491" cy="1283215"/>
          </a:xfrm>
        </p:grpSpPr>
        <p:pic>
          <p:nvPicPr>
            <p:cNvPr id="1026" name="Picture 2" descr="UAA. Departamento de Estadística. Repositorio Didáctico.">
              <a:extLst>
                <a:ext uri="{FF2B5EF4-FFF2-40B4-BE49-F238E27FC236}">
                  <a16:creationId xmlns:a16="http://schemas.microsoft.com/office/drawing/2014/main" id="{BDF131BC-8435-4BDE-07C5-9952D51FDA8D}"/>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90069" y="5257083"/>
              <a:ext cx="1257374" cy="12832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entro de Ciencias Económicas y Administrativas - UAA | Universidad  Autónoma de Aguascalientes | UAA | Universidad Autónoma de Aguascalientes">
              <a:extLst>
                <a:ext uri="{FF2B5EF4-FFF2-40B4-BE49-F238E27FC236}">
                  <a16:creationId xmlns:a16="http://schemas.microsoft.com/office/drawing/2014/main" id="{8CB0CA50-7DCA-4065-C1BC-8994359438C6}"/>
                </a:ext>
              </a:extLst>
            </p:cNvPr>
            <p:cNvPicPr>
              <a:picLocks noChangeAspect="1" noChangeArrowheads="1"/>
            </p:cNvPicPr>
            <p:nvPr/>
          </p:nvPicPr>
          <p:blipFill rotWithShape="1">
            <a:blip r:embed="rId7">
              <a:duotone>
                <a:schemeClr val="accent4">
                  <a:shade val="45000"/>
                  <a:satMod val="135000"/>
                </a:schemeClr>
                <a:prstClr val="white"/>
              </a:duotone>
              <a:extLst>
                <a:ext uri="{28A0092B-C50C-407E-A947-70E740481C1C}">
                  <a14:useLocalDpi xmlns:a14="http://schemas.microsoft.com/office/drawing/2010/main" val="0"/>
                </a:ext>
              </a:extLst>
            </a:blip>
            <a:srcRect r="4447"/>
            <a:stretch/>
          </p:blipFill>
          <p:spPr bwMode="auto">
            <a:xfrm>
              <a:off x="5437814" y="5257083"/>
              <a:ext cx="2322746" cy="12832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3999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3D02B735-F9E6-90F6-03ED-54BCF958696C}"/>
              </a:ext>
            </a:extLst>
          </p:cNvPr>
          <p:cNvSpPr/>
          <p:nvPr/>
        </p:nvSpPr>
        <p:spPr>
          <a:xfrm>
            <a:off x="0" y="0"/>
            <a:ext cx="12234755" cy="559041"/>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Rectángulo 1">
            <a:extLst>
              <a:ext uri="{FF2B5EF4-FFF2-40B4-BE49-F238E27FC236}">
                <a16:creationId xmlns:a16="http://schemas.microsoft.com/office/drawing/2014/main" id="{B214A14E-40EE-8894-F79E-23ABF9628150}"/>
              </a:ext>
            </a:extLst>
          </p:cNvPr>
          <p:cNvSpPr/>
          <p:nvPr/>
        </p:nvSpPr>
        <p:spPr>
          <a:xfrm>
            <a:off x="-42755" y="6298959"/>
            <a:ext cx="12234755" cy="559041"/>
          </a:xfrm>
          <a:prstGeom prst="rect">
            <a:avLst/>
          </a:prstGeom>
          <a:solidFill>
            <a:schemeClr val="bg2">
              <a:lumMod val="1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8194" name="Picture 2" descr="Automatización industrial | Tecnologías de la Industria 4.0 |">
            <a:extLst>
              <a:ext uri="{FF2B5EF4-FFF2-40B4-BE49-F238E27FC236}">
                <a16:creationId xmlns:a16="http://schemas.microsoft.com/office/drawing/2014/main" id="{E0CB935F-0E3A-30B7-1165-64CB38F377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48" r="33832"/>
          <a:stretch/>
        </p:blipFill>
        <p:spPr bwMode="auto">
          <a:xfrm>
            <a:off x="0" y="1201588"/>
            <a:ext cx="3884906" cy="445482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6" name="Picture 4" descr="Aumento de productividad por automatización genera nuevos perfiles">
            <a:extLst>
              <a:ext uri="{FF2B5EF4-FFF2-40B4-BE49-F238E27FC236}">
                <a16:creationId xmlns:a16="http://schemas.microsoft.com/office/drawing/2014/main" id="{2729B819-F2DD-19B3-3EEB-F34A05CD8F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40699"/>
          <a:stretch/>
        </p:blipFill>
        <p:spPr bwMode="auto">
          <a:xfrm>
            <a:off x="4174923" y="1201587"/>
            <a:ext cx="3884907" cy="445482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8" name="Picture 6" descr="La mala idea de gravar a los robots con impuestos">
            <a:extLst>
              <a:ext uri="{FF2B5EF4-FFF2-40B4-BE49-F238E27FC236}">
                <a16:creationId xmlns:a16="http://schemas.microsoft.com/office/drawing/2014/main" id="{EB3F7B06-BB02-4281-A2C3-E87C1AA59B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838" r="18594"/>
          <a:stretch/>
        </p:blipFill>
        <p:spPr bwMode="auto">
          <a:xfrm>
            <a:off x="8307093" y="1201588"/>
            <a:ext cx="3884907" cy="445482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413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8196"/>
                                        </p:tgtEl>
                                        <p:attrNameLst>
                                          <p:attrName>style.visibility</p:attrName>
                                        </p:attrNameLst>
                                      </p:cBhvr>
                                      <p:to>
                                        <p:strVal val="visible"/>
                                      </p:to>
                                    </p:set>
                                    <p:animEffect transition="in" filter="fade">
                                      <p:cBhvr>
                                        <p:cTn id="13" dur="1000"/>
                                        <p:tgtEl>
                                          <p:spTgt spid="8196"/>
                                        </p:tgtEl>
                                      </p:cBhvr>
                                    </p:animEffect>
                                    <p:anim calcmode="lin" valueType="num">
                                      <p:cBhvr>
                                        <p:cTn id="14" dur="1000" fill="hold"/>
                                        <p:tgtEl>
                                          <p:spTgt spid="8196"/>
                                        </p:tgtEl>
                                        <p:attrNameLst>
                                          <p:attrName>ppt_x</p:attrName>
                                        </p:attrNameLst>
                                      </p:cBhvr>
                                      <p:tavLst>
                                        <p:tav tm="0">
                                          <p:val>
                                            <p:strVal val="#ppt_x"/>
                                          </p:val>
                                        </p:tav>
                                        <p:tav tm="100000">
                                          <p:val>
                                            <p:strVal val="#ppt_x"/>
                                          </p:val>
                                        </p:tav>
                                      </p:tavLst>
                                    </p:anim>
                                    <p:anim calcmode="lin" valueType="num">
                                      <p:cBhvr>
                                        <p:cTn id="15" dur="1000" fill="hold"/>
                                        <p:tgtEl>
                                          <p:spTgt spid="819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8198"/>
                                        </p:tgtEl>
                                        <p:attrNameLst>
                                          <p:attrName>style.visibility</p:attrName>
                                        </p:attrNameLst>
                                      </p:cBhvr>
                                      <p:to>
                                        <p:strVal val="visible"/>
                                      </p:to>
                                    </p:set>
                                    <p:animEffect transition="in" filter="fade">
                                      <p:cBhvr>
                                        <p:cTn id="19" dur="1000"/>
                                        <p:tgtEl>
                                          <p:spTgt spid="8198"/>
                                        </p:tgtEl>
                                      </p:cBhvr>
                                    </p:animEffect>
                                    <p:anim calcmode="lin" valueType="num">
                                      <p:cBhvr>
                                        <p:cTn id="20" dur="1000" fill="hold"/>
                                        <p:tgtEl>
                                          <p:spTgt spid="8198"/>
                                        </p:tgtEl>
                                        <p:attrNameLst>
                                          <p:attrName>ppt_x</p:attrName>
                                        </p:attrNameLst>
                                      </p:cBhvr>
                                      <p:tavLst>
                                        <p:tav tm="0">
                                          <p:val>
                                            <p:strVal val="#ppt_x"/>
                                          </p:val>
                                        </p:tav>
                                        <p:tav tm="100000">
                                          <p:val>
                                            <p:strVal val="#ppt_x"/>
                                          </p:val>
                                        </p:tav>
                                      </p:tavLst>
                                    </p:anim>
                                    <p:anim calcmode="lin" valueType="num">
                                      <p:cBhvr>
                                        <p:cTn id="21" dur="1000" fill="hold"/>
                                        <p:tgtEl>
                                          <p:spTgt spid="81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565C78D-25F7-F07A-9459-FCF4CC04E2F7}"/>
              </a:ext>
            </a:extLst>
          </p:cNvPr>
          <p:cNvSpPr/>
          <p:nvPr/>
        </p:nvSpPr>
        <p:spPr>
          <a:xfrm>
            <a:off x="0" y="0"/>
            <a:ext cx="12192001" cy="6858000"/>
          </a:xfrm>
          <a:prstGeom prst="rect">
            <a:avLst/>
          </a:prstGeom>
          <a:solidFill>
            <a:schemeClr val="bg2">
              <a:lumMod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0" name="Grupo 19">
            <a:extLst>
              <a:ext uri="{FF2B5EF4-FFF2-40B4-BE49-F238E27FC236}">
                <a16:creationId xmlns:a16="http://schemas.microsoft.com/office/drawing/2014/main" id="{3DF4C37E-AAC5-CB23-BEAC-2945B146F19B}"/>
              </a:ext>
            </a:extLst>
          </p:cNvPr>
          <p:cNvGrpSpPr/>
          <p:nvPr/>
        </p:nvGrpSpPr>
        <p:grpSpPr>
          <a:xfrm>
            <a:off x="0" y="231457"/>
            <a:ext cx="11146706" cy="1569660"/>
            <a:chOff x="4012" y="611668"/>
            <a:chExt cx="6226186" cy="1569660"/>
          </a:xfrm>
        </p:grpSpPr>
        <p:sp>
          <p:nvSpPr>
            <p:cNvPr id="21" name="Rectángulo 20">
              <a:extLst>
                <a:ext uri="{FF2B5EF4-FFF2-40B4-BE49-F238E27FC236}">
                  <a16:creationId xmlns:a16="http://schemas.microsoft.com/office/drawing/2014/main" id="{6D1CB7A4-9E5D-2F01-0721-82CC3A873497}"/>
                </a:ext>
              </a:extLst>
            </p:cNvPr>
            <p:cNvSpPr/>
            <p:nvPr/>
          </p:nvSpPr>
          <p:spPr>
            <a:xfrm>
              <a:off x="481206" y="666249"/>
              <a:ext cx="5748992" cy="818861"/>
            </a:xfrm>
            <a:prstGeom prst="rect">
              <a:avLst/>
            </a:prstGeom>
            <a:solidFill>
              <a:schemeClr val="accent4">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2" name="Rectángulo 21">
              <a:extLst>
                <a:ext uri="{FF2B5EF4-FFF2-40B4-BE49-F238E27FC236}">
                  <a16:creationId xmlns:a16="http://schemas.microsoft.com/office/drawing/2014/main" id="{6808E56E-D6FD-B82A-756A-841C6C819085}"/>
                </a:ext>
              </a:extLst>
            </p:cNvPr>
            <p:cNvSpPr/>
            <p:nvPr/>
          </p:nvSpPr>
          <p:spPr>
            <a:xfrm>
              <a:off x="4012" y="666249"/>
              <a:ext cx="400050" cy="818861"/>
            </a:xfrm>
            <a:prstGeom prst="rect">
              <a:avLst/>
            </a:prstGeom>
            <a:solidFill>
              <a:schemeClr val="accent4">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CuadroTexto 22">
              <a:extLst>
                <a:ext uri="{FF2B5EF4-FFF2-40B4-BE49-F238E27FC236}">
                  <a16:creationId xmlns:a16="http://schemas.microsoft.com/office/drawing/2014/main" id="{CA2F768A-B7E1-4814-114F-EED7A53A8D16}"/>
                </a:ext>
              </a:extLst>
            </p:cNvPr>
            <p:cNvSpPr txBox="1"/>
            <p:nvPr/>
          </p:nvSpPr>
          <p:spPr>
            <a:xfrm>
              <a:off x="481205" y="611668"/>
              <a:ext cx="5514153" cy="1569660"/>
            </a:xfrm>
            <a:prstGeom prst="rect">
              <a:avLst/>
            </a:prstGeom>
            <a:noFill/>
          </p:spPr>
          <p:txBody>
            <a:bodyPr wrap="square" rtlCol="0">
              <a:spAutoFit/>
            </a:bodyPr>
            <a:lstStyle/>
            <a:p>
              <a:r>
                <a:rPr lang="es-MX" sz="4800" b="1" dirty="0">
                  <a:latin typeface="Segoe UI" panose="020B0502040204020203" pitchFamily="34" charset="0"/>
                  <a:cs typeface="Segoe UI" panose="020B0502040204020203" pitchFamily="34" charset="0"/>
                </a:rPr>
                <a:t> BIBLIOGRAFÍA y/o LINKOGRAFÍA</a:t>
              </a:r>
            </a:p>
          </p:txBody>
        </p:sp>
      </p:grpSp>
      <p:sp>
        <p:nvSpPr>
          <p:cNvPr id="7" name="CuadroTexto 6">
            <a:extLst>
              <a:ext uri="{FF2B5EF4-FFF2-40B4-BE49-F238E27FC236}">
                <a16:creationId xmlns:a16="http://schemas.microsoft.com/office/drawing/2014/main" id="{F7B29ACA-DCF7-1EE4-C523-8BFD9395EA4A}"/>
              </a:ext>
            </a:extLst>
          </p:cNvPr>
          <p:cNvSpPr txBox="1"/>
          <p:nvPr/>
        </p:nvSpPr>
        <p:spPr>
          <a:xfrm>
            <a:off x="1160022" y="1474931"/>
            <a:ext cx="9871957" cy="4924425"/>
          </a:xfrm>
          <a:prstGeom prst="rect">
            <a:avLst/>
          </a:prstGeom>
          <a:noFill/>
        </p:spPr>
        <p:txBody>
          <a:bodyPr wrap="square">
            <a:spAutoFit/>
          </a:bodyPr>
          <a:lstStyle/>
          <a:p>
            <a:r>
              <a:rPr lang="es-MX" sz="1600" dirty="0">
                <a:solidFill>
                  <a:schemeClr val="bg1"/>
                </a:solidFill>
                <a:latin typeface="Segoe UI" panose="020B0502040204020203" pitchFamily="34" charset="0"/>
                <a:cs typeface="Segoe UI" panose="020B0502040204020203" pitchFamily="34" charset="0"/>
              </a:rPr>
              <a:t>automatizacionindustrial360. (s.f.). Ejemplos de automatización industrial | Modelos a copiar. 	Obtenido de  automatizacionindustrial360: 	</a:t>
            </a:r>
            <a:r>
              <a:rPr lang="es-MX" sz="1600" dirty="0">
                <a:solidFill>
                  <a:schemeClr val="accent4">
                    <a:lumMod val="75000"/>
                  </a:schemeClr>
                </a:solidFill>
                <a:latin typeface="Segoe UI" panose="020B0502040204020203" pitchFamily="34" charset="0"/>
                <a:cs typeface="Segoe UI" panose="020B0502040204020203" pitchFamily="34" charset="0"/>
              </a:rPr>
              <a:t>https://automatizacionindustrial360.com/ejemplos/ </a:t>
            </a:r>
          </a:p>
          <a:p>
            <a:r>
              <a:rPr lang="es-MX" sz="1600" dirty="0">
                <a:solidFill>
                  <a:schemeClr val="bg1"/>
                </a:solidFill>
                <a:latin typeface="Segoe UI" panose="020B0502040204020203" pitchFamily="34" charset="0"/>
                <a:cs typeface="Segoe UI" panose="020B0502040204020203" pitchFamily="34" charset="0"/>
              </a:rPr>
              <a:t>Bowles, J. (24 de Julio de 2014). Chart </a:t>
            </a:r>
            <a:r>
              <a:rPr lang="es-MX" sz="1600" dirty="0" err="1">
                <a:solidFill>
                  <a:schemeClr val="bg1"/>
                </a:solidFill>
                <a:latin typeface="Segoe UI" panose="020B0502040204020203" pitchFamily="34" charset="0"/>
                <a:cs typeface="Segoe UI" panose="020B0502040204020203" pitchFamily="34" charset="0"/>
              </a:rPr>
              <a:t>of</a:t>
            </a:r>
            <a:r>
              <a:rPr lang="es-MX" sz="1600" dirty="0">
                <a:solidFill>
                  <a:schemeClr val="bg1"/>
                </a:solidFill>
                <a:latin typeface="Segoe UI" panose="020B0502040204020203" pitchFamily="34" charset="0"/>
                <a:cs typeface="Segoe UI" panose="020B0502040204020203" pitchFamily="34" charset="0"/>
              </a:rPr>
              <a:t> </a:t>
            </a:r>
            <a:r>
              <a:rPr lang="es-MX" sz="1600" dirty="0" err="1">
                <a:solidFill>
                  <a:schemeClr val="bg1"/>
                </a:solidFill>
                <a:latin typeface="Segoe UI" panose="020B0502040204020203" pitchFamily="34" charset="0"/>
                <a:cs typeface="Segoe UI" panose="020B0502040204020203" pitchFamily="34" charset="0"/>
              </a:rPr>
              <a:t>the</a:t>
            </a:r>
            <a:r>
              <a:rPr lang="es-MX" sz="1600" dirty="0">
                <a:solidFill>
                  <a:schemeClr val="bg1"/>
                </a:solidFill>
                <a:latin typeface="Segoe UI" panose="020B0502040204020203" pitchFamily="34" charset="0"/>
                <a:cs typeface="Segoe UI" panose="020B0502040204020203" pitchFamily="34" charset="0"/>
              </a:rPr>
              <a:t> </a:t>
            </a:r>
            <a:r>
              <a:rPr lang="es-MX" sz="1600" dirty="0" err="1">
                <a:solidFill>
                  <a:schemeClr val="bg1"/>
                </a:solidFill>
                <a:latin typeface="Segoe UI" panose="020B0502040204020203" pitchFamily="34" charset="0"/>
                <a:cs typeface="Segoe UI" panose="020B0502040204020203" pitchFamily="34" charset="0"/>
              </a:rPr>
              <a:t>Week</a:t>
            </a:r>
            <a:r>
              <a:rPr lang="es-MX" sz="1600" dirty="0">
                <a:solidFill>
                  <a:schemeClr val="bg1"/>
                </a:solidFill>
                <a:latin typeface="Segoe UI" panose="020B0502040204020203" pitchFamily="34" charset="0"/>
                <a:cs typeface="Segoe UI" panose="020B0502040204020203" pitchFamily="34" charset="0"/>
              </a:rPr>
              <a:t>: 54% </a:t>
            </a:r>
            <a:r>
              <a:rPr lang="es-MX" sz="1600" dirty="0" err="1">
                <a:solidFill>
                  <a:schemeClr val="bg1"/>
                </a:solidFill>
                <a:latin typeface="Segoe UI" panose="020B0502040204020203" pitchFamily="34" charset="0"/>
                <a:cs typeface="Segoe UI" panose="020B0502040204020203" pitchFamily="34" charset="0"/>
              </a:rPr>
              <a:t>of</a:t>
            </a:r>
            <a:r>
              <a:rPr lang="es-MX" sz="1600" dirty="0">
                <a:solidFill>
                  <a:schemeClr val="bg1"/>
                </a:solidFill>
                <a:latin typeface="Segoe UI" panose="020B0502040204020203" pitchFamily="34" charset="0"/>
                <a:cs typeface="Segoe UI" panose="020B0502040204020203" pitchFamily="34" charset="0"/>
              </a:rPr>
              <a:t> EU </a:t>
            </a:r>
            <a:r>
              <a:rPr lang="es-MX" sz="1600" dirty="0" err="1">
                <a:solidFill>
                  <a:schemeClr val="bg1"/>
                </a:solidFill>
                <a:latin typeface="Segoe UI" panose="020B0502040204020203" pitchFamily="34" charset="0"/>
                <a:cs typeface="Segoe UI" panose="020B0502040204020203" pitchFamily="34" charset="0"/>
              </a:rPr>
              <a:t>jobs</a:t>
            </a:r>
            <a:r>
              <a:rPr lang="es-MX" sz="1600" dirty="0">
                <a:solidFill>
                  <a:schemeClr val="bg1"/>
                </a:solidFill>
                <a:latin typeface="Segoe UI" panose="020B0502040204020203" pitchFamily="34" charset="0"/>
                <a:cs typeface="Segoe UI" panose="020B0502040204020203" pitchFamily="34" charset="0"/>
              </a:rPr>
              <a:t> at </a:t>
            </a:r>
            <a:r>
              <a:rPr lang="es-MX" sz="1600" dirty="0" err="1">
                <a:solidFill>
                  <a:schemeClr val="bg1"/>
                </a:solidFill>
                <a:latin typeface="Segoe UI" panose="020B0502040204020203" pitchFamily="34" charset="0"/>
                <a:cs typeface="Segoe UI" panose="020B0502040204020203" pitchFamily="34" charset="0"/>
              </a:rPr>
              <a:t>risk</a:t>
            </a:r>
            <a:r>
              <a:rPr lang="es-MX" sz="1600" dirty="0">
                <a:solidFill>
                  <a:schemeClr val="bg1"/>
                </a:solidFill>
                <a:latin typeface="Segoe UI" panose="020B0502040204020203" pitchFamily="34" charset="0"/>
                <a:cs typeface="Segoe UI" panose="020B0502040204020203" pitchFamily="34" charset="0"/>
              </a:rPr>
              <a:t> </a:t>
            </a:r>
            <a:r>
              <a:rPr lang="es-MX" sz="1600" dirty="0" err="1">
                <a:solidFill>
                  <a:schemeClr val="bg1"/>
                </a:solidFill>
                <a:latin typeface="Segoe UI" panose="020B0502040204020203" pitchFamily="34" charset="0"/>
                <a:cs typeface="Segoe UI" panose="020B0502040204020203" pitchFamily="34" charset="0"/>
              </a:rPr>
              <a:t>of</a:t>
            </a:r>
            <a:r>
              <a:rPr lang="es-MX" sz="1600" dirty="0">
                <a:solidFill>
                  <a:schemeClr val="bg1"/>
                </a:solidFill>
                <a:latin typeface="Segoe UI" panose="020B0502040204020203" pitchFamily="34" charset="0"/>
                <a:cs typeface="Segoe UI" panose="020B0502040204020203" pitchFamily="34" charset="0"/>
              </a:rPr>
              <a:t> </a:t>
            </a:r>
            <a:r>
              <a:rPr lang="es-MX" sz="1600" dirty="0" err="1">
                <a:solidFill>
                  <a:schemeClr val="bg1"/>
                </a:solidFill>
                <a:latin typeface="Segoe UI" panose="020B0502040204020203" pitchFamily="34" charset="0"/>
                <a:cs typeface="Segoe UI" panose="020B0502040204020203" pitchFamily="34" charset="0"/>
              </a:rPr>
              <a:t>computerisation</a:t>
            </a:r>
            <a:r>
              <a:rPr lang="es-MX" sz="1600" dirty="0">
                <a:solidFill>
                  <a:schemeClr val="bg1"/>
                </a:solidFill>
                <a:latin typeface="Segoe UI" panose="020B0502040204020203" pitchFamily="34" charset="0"/>
                <a:cs typeface="Segoe UI" panose="020B0502040204020203" pitchFamily="34" charset="0"/>
              </a:rPr>
              <a:t>. 	Obtenido 	de </a:t>
            </a:r>
            <a:r>
              <a:rPr lang="es-MX" sz="1600" dirty="0" err="1">
                <a:solidFill>
                  <a:schemeClr val="bg1"/>
                </a:solidFill>
                <a:latin typeface="Segoe UI" panose="020B0502040204020203" pitchFamily="34" charset="0"/>
                <a:cs typeface="Segoe UI" panose="020B0502040204020203" pitchFamily="34" charset="0"/>
              </a:rPr>
              <a:t>bruegel</a:t>
            </a:r>
            <a:r>
              <a:rPr lang="es-MX" sz="1600" dirty="0">
                <a:solidFill>
                  <a:schemeClr val="bg1"/>
                </a:solidFill>
                <a:latin typeface="Segoe UI" panose="020B0502040204020203" pitchFamily="34" charset="0"/>
                <a:cs typeface="Segoe UI" panose="020B0502040204020203" pitchFamily="34" charset="0"/>
              </a:rPr>
              <a:t>: </a:t>
            </a:r>
            <a:r>
              <a:rPr lang="es-MX" sz="1600" dirty="0">
                <a:solidFill>
                  <a:schemeClr val="accent4">
                    <a:lumMod val="75000"/>
                  </a:schemeClr>
                </a:solidFill>
                <a:latin typeface="Segoe UI" panose="020B0502040204020203" pitchFamily="34" charset="0"/>
                <a:cs typeface="Segoe UI" panose="020B0502040204020203" pitchFamily="34" charset="0"/>
              </a:rPr>
              <a:t>https://www.brookings.edu/blog/techtank/2018/04/18/will-robots-and-	aitake-your-job-the-economic-and-political-consequences-of-automation/ </a:t>
            </a:r>
          </a:p>
          <a:p>
            <a:r>
              <a:rPr lang="es-MX" sz="1600" dirty="0" err="1">
                <a:solidFill>
                  <a:schemeClr val="bg1"/>
                </a:solidFill>
                <a:latin typeface="Segoe UI" panose="020B0502040204020203" pitchFamily="34" charset="0"/>
                <a:cs typeface="Segoe UI" panose="020B0502040204020203" pitchFamily="34" charset="0"/>
              </a:rPr>
              <a:t>Consultek</a:t>
            </a:r>
            <a:r>
              <a:rPr lang="es-MX" sz="1600" dirty="0">
                <a:solidFill>
                  <a:schemeClr val="bg1"/>
                </a:solidFill>
                <a:latin typeface="Segoe UI" panose="020B0502040204020203" pitchFamily="34" charset="0"/>
                <a:cs typeface="Segoe UI" panose="020B0502040204020203" pitchFamily="34" charset="0"/>
              </a:rPr>
              <a:t>. (s.f.). Ventajas de la automatización de procesos. Obtenido de </a:t>
            </a:r>
            <a:r>
              <a:rPr lang="es-MX" sz="1600" dirty="0" err="1">
                <a:solidFill>
                  <a:schemeClr val="bg1"/>
                </a:solidFill>
                <a:latin typeface="Segoe UI" panose="020B0502040204020203" pitchFamily="34" charset="0"/>
                <a:cs typeface="Segoe UI" panose="020B0502040204020203" pitchFamily="34" charset="0"/>
              </a:rPr>
              <a:t>Consultek</a:t>
            </a:r>
            <a:r>
              <a:rPr lang="es-MX" sz="1600" dirty="0">
                <a:solidFill>
                  <a:schemeClr val="bg1"/>
                </a:solidFill>
                <a:latin typeface="Segoe UI" panose="020B0502040204020203" pitchFamily="34" charset="0"/>
                <a:cs typeface="Segoe UI" panose="020B0502040204020203" pitchFamily="34" charset="0"/>
              </a:rPr>
              <a:t>: 	</a:t>
            </a:r>
            <a:r>
              <a:rPr lang="es-MX" sz="1600" dirty="0">
                <a:solidFill>
                  <a:schemeClr val="accent4">
                    <a:lumMod val="75000"/>
                  </a:schemeClr>
                </a:solidFill>
                <a:latin typeface="Segoe UI" panose="020B0502040204020203" pitchFamily="34" charset="0"/>
                <a:cs typeface="Segoe UI" panose="020B0502040204020203" pitchFamily="34" charset="0"/>
              </a:rPr>
              <a:t>https://blog.conzultek.com/por-que-es-necesariaautomatizacion-tareas </a:t>
            </a:r>
          </a:p>
          <a:p>
            <a:r>
              <a:rPr lang="es-MX" sz="1600" dirty="0">
                <a:solidFill>
                  <a:schemeClr val="bg1"/>
                </a:solidFill>
                <a:latin typeface="Segoe UI" panose="020B0502040204020203" pitchFamily="34" charset="0"/>
                <a:cs typeface="Segoe UI" panose="020B0502040204020203" pitchFamily="34" charset="0"/>
              </a:rPr>
              <a:t>RIPIPSA. (s.f.). AUTOMATIZACIÓN INDUSTRIAL. Obtenido de RIPIPSA: 	</a:t>
            </a:r>
            <a:r>
              <a:rPr lang="es-MX" sz="1600" dirty="0">
                <a:solidFill>
                  <a:schemeClr val="accent4">
                    <a:lumMod val="75000"/>
                  </a:schemeClr>
                </a:solidFill>
                <a:latin typeface="Segoe UI" panose="020B0502040204020203" pitchFamily="34" charset="0"/>
                <a:cs typeface="Segoe UI" panose="020B0502040204020203" pitchFamily="34" charset="0"/>
              </a:rPr>
              <a:t>https://ripipsacobots.com/automatizacion-industrial/ </a:t>
            </a:r>
          </a:p>
          <a:p>
            <a:r>
              <a:rPr lang="es-MX" sz="1600" dirty="0">
                <a:solidFill>
                  <a:schemeClr val="bg1"/>
                </a:solidFill>
                <a:latin typeface="Segoe UI" panose="020B0502040204020203" pitchFamily="34" charset="0"/>
                <a:cs typeface="Segoe UI" panose="020B0502040204020203" pitchFamily="34" charset="0"/>
              </a:rPr>
              <a:t>West, D. M. (18 de Abril de 2018). Will robots and AI </a:t>
            </a:r>
            <a:r>
              <a:rPr lang="es-MX" sz="1600" dirty="0" err="1">
                <a:solidFill>
                  <a:schemeClr val="bg1"/>
                </a:solidFill>
                <a:latin typeface="Segoe UI" panose="020B0502040204020203" pitchFamily="34" charset="0"/>
                <a:cs typeface="Segoe UI" panose="020B0502040204020203" pitchFamily="34" charset="0"/>
              </a:rPr>
              <a:t>take</a:t>
            </a:r>
            <a:r>
              <a:rPr lang="es-MX" sz="1600" dirty="0">
                <a:solidFill>
                  <a:schemeClr val="bg1"/>
                </a:solidFill>
                <a:latin typeface="Segoe UI" panose="020B0502040204020203" pitchFamily="34" charset="0"/>
                <a:cs typeface="Segoe UI" panose="020B0502040204020203" pitchFamily="34" charset="0"/>
              </a:rPr>
              <a:t> </a:t>
            </a:r>
            <a:r>
              <a:rPr lang="es-MX" sz="1600" dirty="0" err="1">
                <a:solidFill>
                  <a:schemeClr val="bg1"/>
                </a:solidFill>
                <a:latin typeface="Segoe UI" panose="020B0502040204020203" pitchFamily="34" charset="0"/>
                <a:cs typeface="Segoe UI" panose="020B0502040204020203" pitchFamily="34" charset="0"/>
              </a:rPr>
              <a:t>your</a:t>
            </a:r>
            <a:r>
              <a:rPr lang="es-MX" sz="1600" dirty="0">
                <a:solidFill>
                  <a:schemeClr val="bg1"/>
                </a:solidFill>
                <a:latin typeface="Segoe UI" panose="020B0502040204020203" pitchFamily="34" charset="0"/>
                <a:cs typeface="Segoe UI" panose="020B0502040204020203" pitchFamily="34" charset="0"/>
              </a:rPr>
              <a:t> </a:t>
            </a:r>
            <a:r>
              <a:rPr lang="es-MX" sz="1600" dirty="0" err="1">
                <a:solidFill>
                  <a:schemeClr val="bg1"/>
                </a:solidFill>
                <a:latin typeface="Segoe UI" panose="020B0502040204020203" pitchFamily="34" charset="0"/>
                <a:cs typeface="Segoe UI" panose="020B0502040204020203" pitchFamily="34" charset="0"/>
              </a:rPr>
              <a:t>job</a:t>
            </a:r>
            <a:r>
              <a:rPr lang="es-MX" sz="1600" dirty="0">
                <a:solidFill>
                  <a:schemeClr val="bg1"/>
                </a:solidFill>
                <a:latin typeface="Segoe UI" panose="020B0502040204020203" pitchFamily="34" charset="0"/>
                <a:cs typeface="Segoe UI" panose="020B0502040204020203" pitchFamily="34" charset="0"/>
              </a:rPr>
              <a:t>? </a:t>
            </a:r>
            <a:r>
              <a:rPr lang="es-MX" sz="1600" dirty="0" err="1">
                <a:solidFill>
                  <a:schemeClr val="bg1"/>
                </a:solidFill>
                <a:latin typeface="Segoe UI" panose="020B0502040204020203" pitchFamily="34" charset="0"/>
                <a:cs typeface="Segoe UI" panose="020B0502040204020203" pitchFamily="34" charset="0"/>
              </a:rPr>
              <a:t>The</a:t>
            </a:r>
            <a:r>
              <a:rPr lang="es-MX" sz="1600" dirty="0">
                <a:solidFill>
                  <a:schemeClr val="bg1"/>
                </a:solidFill>
                <a:latin typeface="Segoe UI" panose="020B0502040204020203" pitchFamily="34" charset="0"/>
                <a:cs typeface="Segoe UI" panose="020B0502040204020203" pitchFamily="34" charset="0"/>
              </a:rPr>
              <a:t> </a:t>
            </a:r>
            <a:r>
              <a:rPr lang="es-MX" sz="1600" dirty="0" err="1">
                <a:solidFill>
                  <a:schemeClr val="bg1"/>
                </a:solidFill>
                <a:latin typeface="Segoe UI" panose="020B0502040204020203" pitchFamily="34" charset="0"/>
                <a:cs typeface="Segoe UI" panose="020B0502040204020203" pitchFamily="34" charset="0"/>
              </a:rPr>
              <a:t>economic</a:t>
            </a:r>
            <a:r>
              <a:rPr lang="es-MX" sz="1600" dirty="0">
                <a:solidFill>
                  <a:schemeClr val="bg1"/>
                </a:solidFill>
                <a:latin typeface="Segoe UI" panose="020B0502040204020203" pitchFamily="34" charset="0"/>
                <a:cs typeface="Segoe UI" panose="020B0502040204020203" pitchFamily="34" charset="0"/>
              </a:rPr>
              <a:t> and </a:t>
            </a:r>
            <a:r>
              <a:rPr lang="es-MX" sz="1600" dirty="0" err="1">
                <a:solidFill>
                  <a:schemeClr val="bg1"/>
                </a:solidFill>
                <a:latin typeface="Segoe UI" panose="020B0502040204020203" pitchFamily="34" charset="0"/>
                <a:cs typeface="Segoe UI" panose="020B0502040204020203" pitchFamily="34" charset="0"/>
              </a:rPr>
              <a:t>political</a:t>
            </a:r>
            <a:r>
              <a:rPr lang="es-MX" sz="1600" dirty="0">
                <a:solidFill>
                  <a:schemeClr val="bg1"/>
                </a:solidFill>
                <a:latin typeface="Segoe UI" panose="020B0502040204020203" pitchFamily="34" charset="0"/>
                <a:cs typeface="Segoe UI" panose="020B0502040204020203" pitchFamily="34" charset="0"/>
              </a:rPr>
              <a:t> 	</a:t>
            </a:r>
            <a:r>
              <a:rPr lang="es-MX" sz="1600" dirty="0" err="1">
                <a:solidFill>
                  <a:schemeClr val="bg1"/>
                </a:solidFill>
                <a:latin typeface="Segoe UI" panose="020B0502040204020203" pitchFamily="34" charset="0"/>
                <a:cs typeface="Segoe UI" panose="020B0502040204020203" pitchFamily="34" charset="0"/>
              </a:rPr>
              <a:t>consequences</a:t>
            </a:r>
            <a:r>
              <a:rPr lang="es-MX" sz="1600" dirty="0">
                <a:solidFill>
                  <a:schemeClr val="bg1"/>
                </a:solidFill>
                <a:latin typeface="Segoe UI" panose="020B0502040204020203" pitchFamily="34" charset="0"/>
                <a:cs typeface="Segoe UI" panose="020B0502040204020203" pitchFamily="34" charset="0"/>
              </a:rPr>
              <a:t> </a:t>
            </a:r>
            <a:r>
              <a:rPr lang="es-MX" sz="1600" dirty="0" err="1">
                <a:solidFill>
                  <a:schemeClr val="bg1"/>
                </a:solidFill>
                <a:latin typeface="Segoe UI" panose="020B0502040204020203" pitchFamily="34" charset="0"/>
                <a:cs typeface="Segoe UI" panose="020B0502040204020203" pitchFamily="34" charset="0"/>
              </a:rPr>
              <a:t>of</a:t>
            </a:r>
            <a:r>
              <a:rPr lang="es-MX" sz="1600" dirty="0">
                <a:solidFill>
                  <a:schemeClr val="bg1"/>
                </a:solidFill>
                <a:latin typeface="Segoe UI" panose="020B0502040204020203" pitchFamily="34" charset="0"/>
                <a:cs typeface="Segoe UI" panose="020B0502040204020203" pitchFamily="34" charset="0"/>
              </a:rPr>
              <a:t> </a:t>
            </a:r>
            <a:r>
              <a:rPr lang="es-MX" sz="1600" dirty="0" err="1">
                <a:solidFill>
                  <a:schemeClr val="bg1"/>
                </a:solidFill>
                <a:latin typeface="Segoe UI" panose="020B0502040204020203" pitchFamily="34" charset="0"/>
                <a:cs typeface="Segoe UI" panose="020B0502040204020203" pitchFamily="34" charset="0"/>
              </a:rPr>
              <a:t>automation</a:t>
            </a:r>
            <a:r>
              <a:rPr lang="es-MX" sz="1600" dirty="0">
                <a:solidFill>
                  <a:schemeClr val="bg1"/>
                </a:solidFill>
                <a:latin typeface="Segoe UI" panose="020B0502040204020203" pitchFamily="34" charset="0"/>
                <a:cs typeface="Segoe UI" panose="020B0502040204020203" pitchFamily="34" charset="0"/>
              </a:rPr>
              <a:t>. Obtenido de - ---- Brookings: 	</a:t>
            </a:r>
            <a:r>
              <a:rPr lang="es-MX" sz="1600" dirty="0">
                <a:solidFill>
                  <a:schemeClr val="accent4">
                    <a:lumMod val="75000"/>
                  </a:schemeClr>
                </a:solidFill>
                <a:latin typeface="Segoe UI" panose="020B0502040204020203" pitchFamily="34" charset="0"/>
                <a:cs typeface="Segoe UI" panose="020B0502040204020203" pitchFamily="34" charset="0"/>
              </a:rPr>
              <a:t>https://www.brookings.edu/blog/techtank/2018/04/18/will-robotsand-ai-take-your-job-the-	</a:t>
            </a:r>
            <a:r>
              <a:rPr lang="es-MX" sz="1600" dirty="0" err="1">
                <a:solidFill>
                  <a:schemeClr val="accent4">
                    <a:lumMod val="75000"/>
                  </a:schemeClr>
                </a:solidFill>
                <a:latin typeface="Segoe UI" panose="020B0502040204020203" pitchFamily="34" charset="0"/>
                <a:cs typeface="Segoe UI" panose="020B0502040204020203" pitchFamily="34" charset="0"/>
              </a:rPr>
              <a:t>economic</a:t>
            </a:r>
            <a:r>
              <a:rPr lang="es-MX" sz="1600" dirty="0">
                <a:solidFill>
                  <a:schemeClr val="accent4">
                    <a:lumMod val="75000"/>
                  </a:schemeClr>
                </a:solidFill>
                <a:latin typeface="Segoe UI" panose="020B0502040204020203" pitchFamily="34" charset="0"/>
                <a:cs typeface="Segoe UI" panose="020B0502040204020203" pitchFamily="34" charset="0"/>
              </a:rPr>
              <a:t>-and-</a:t>
            </a:r>
            <a:r>
              <a:rPr lang="es-MX" sz="1600" dirty="0" err="1">
                <a:solidFill>
                  <a:schemeClr val="accent4">
                    <a:lumMod val="75000"/>
                  </a:schemeClr>
                </a:solidFill>
                <a:latin typeface="Segoe UI" panose="020B0502040204020203" pitchFamily="34" charset="0"/>
                <a:cs typeface="Segoe UI" panose="020B0502040204020203" pitchFamily="34" charset="0"/>
              </a:rPr>
              <a:t>political</a:t>
            </a:r>
            <a:r>
              <a:rPr lang="es-MX" sz="1600" dirty="0">
                <a:solidFill>
                  <a:schemeClr val="accent4">
                    <a:lumMod val="75000"/>
                  </a:schemeClr>
                </a:solidFill>
                <a:latin typeface="Segoe UI" panose="020B0502040204020203" pitchFamily="34" charset="0"/>
                <a:cs typeface="Segoe UI" panose="020B0502040204020203" pitchFamily="34" charset="0"/>
              </a:rPr>
              <a:t>-</a:t>
            </a:r>
            <a:r>
              <a:rPr lang="es-MX" sz="1600" dirty="0" err="1">
                <a:solidFill>
                  <a:schemeClr val="accent4">
                    <a:lumMod val="75000"/>
                  </a:schemeClr>
                </a:solidFill>
                <a:latin typeface="Segoe UI" panose="020B0502040204020203" pitchFamily="34" charset="0"/>
                <a:cs typeface="Segoe UI" panose="020B0502040204020203" pitchFamily="34" charset="0"/>
              </a:rPr>
              <a:t>consequences-ofautomation</a:t>
            </a:r>
            <a:r>
              <a:rPr lang="es-MX" sz="1600" dirty="0">
                <a:solidFill>
                  <a:schemeClr val="accent4">
                    <a:lumMod val="75000"/>
                  </a:schemeClr>
                </a:solidFill>
                <a:latin typeface="Segoe UI" panose="020B0502040204020203" pitchFamily="34" charset="0"/>
                <a:cs typeface="Segoe UI" panose="020B0502040204020203" pitchFamily="34" charset="0"/>
              </a:rPr>
              <a:t>/ </a:t>
            </a:r>
          </a:p>
          <a:p>
            <a:r>
              <a:rPr lang="es-MX" sz="1600" dirty="0">
                <a:solidFill>
                  <a:schemeClr val="bg1"/>
                </a:solidFill>
                <a:latin typeface="Segoe UI" panose="020B0502040204020203" pitchFamily="34" charset="0"/>
                <a:cs typeface="Segoe UI" panose="020B0502040204020203" pitchFamily="34" charset="0"/>
              </a:rPr>
              <a:t>Wikipedia. (s.f.). Automatización Industrial. Obtenido de Wikipedia: 	</a:t>
            </a:r>
            <a:r>
              <a:rPr lang="es-MX" sz="1600" dirty="0">
                <a:solidFill>
                  <a:schemeClr val="accent4">
                    <a:lumMod val="75000"/>
                  </a:schemeClr>
                </a:solidFill>
                <a:latin typeface="Segoe UI" panose="020B0502040204020203" pitchFamily="34" charset="0"/>
                <a:cs typeface="Segoe UI" panose="020B0502040204020203" pitchFamily="34" charset="0"/>
              </a:rPr>
              <a:t>https://es.wikipedia.org/wiki/Automatizaci%C3%B3n_industrial#Importancia 	_econ%C3%B3mica_y_social </a:t>
            </a:r>
          </a:p>
          <a:p>
            <a:r>
              <a:rPr lang="es-MX" sz="1600" dirty="0">
                <a:solidFill>
                  <a:schemeClr val="bg1"/>
                </a:solidFill>
                <a:latin typeface="Segoe UI" panose="020B0502040204020203" pitchFamily="34" charset="0"/>
                <a:cs typeface="Segoe UI" panose="020B0502040204020203" pitchFamily="34" charset="0"/>
              </a:rPr>
              <a:t>Wikipedia. (s.f.). Oferta y demanda. Obtenido de Wikipedia: 	</a:t>
            </a:r>
            <a:r>
              <a:rPr lang="es-MX" sz="1600" dirty="0">
                <a:solidFill>
                  <a:schemeClr val="accent4">
                    <a:lumMod val="75000"/>
                  </a:schemeClr>
                </a:solidFill>
                <a:latin typeface="Segoe UI" panose="020B0502040204020203" pitchFamily="34" charset="0"/>
                <a:cs typeface="Segoe UI" panose="020B0502040204020203" pitchFamily="34" charset="0"/>
              </a:rPr>
              <a:t>https://es.wikipedia.org/wiki/Oferta_y_demanda#La_oferta_de_la_empresa</a:t>
            </a:r>
          </a:p>
        </p:txBody>
      </p:sp>
    </p:spTree>
    <p:extLst>
      <p:ext uri="{BB962C8B-B14F-4D97-AF65-F5344CB8AC3E}">
        <p14:creationId xmlns:p14="http://schemas.microsoft.com/office/powerpoint/2010/main" val="19394003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é es la automatización industrial? - AUTYCOM">
            <a:extLst>
              <a:ext uri="{FF2B5EF4-FFF2-40B4-BE49-F238E27FC236}">
                <a16:creationId xmlns:a16="http://schemas.microsoft.com/office/drawing/2014/main" id="{5D333EE4-0731-8776-3CB4-8EC628931A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9" t="1" r="934" b="24688"/>
          <a:stretch/>
        </p:blipFill>
        <p:spPr bwMode="auto">
          <a:xfrm>
            <a:off x="-1" y="1027166"/>
            <a:ext cx="12192001" cy="5830834"/>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17">
            <a:extLst>
              <a:ext uri="{FF2B5EF4-FFF2-40B4-BE49-F238E27FC236}">
                <a16:creationId xmlns:a16="http://schemas.microsoft.com/office/drawing/2014/main" id="{00191F72-CF25-0A5B-6A65-5CA211C78527}"/>
              </a:ext>
            </a:extLst>
          </p:cNvPr>
          <p:cNvSpPr/>
          <p:nvPr/>
        </p:nvSpPr>
        <p:spPr>
          <a:xfrm>
            <a:off x="1072654" y="1541804"/>
            <a:ext cx="5019334" cy="4550805"/>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9" name="Grupo 18">
            <a:extLst>
              <a:ext uri="{FF2B5EF4-FFF2-40B4-BE49-F238E27FC236}">
                <a16:creationId xmlns:a16="http://schemas.microsoft.com/office/drawing/2014/main" id="{E04F7DD3-C6CA-7BA3-0256-76D30CFCC9D4}"/>
              </a:ext>
            </a:extLst>
          </p:cNvPr>
          <p:cNvGrpSpPr/>
          <p:nvPr/>
        </p:nvGrpSpPr>
        <p:grpSpPr>
          <a:xfrm>
            <a:off x="-2" y="765391"/>
            <a:ext cx="6387361" cy="830997"/>
            <a:chOff x="4012" y="611668"/>
            <a:chExt cx="6387361" cy="830997"/>
          </a:xfrm>
        </p:grpSpPr>
        <p:sp>
          <p:nvSpPr>
            <p:cNvPr id="16" name="Rectángulo 15">
              <a:extLst>
                <a:ext uri="{FF2B5EF4-FFF2-40B4-BE49-F238E27FC236}">
                  <a16:creationId xmlns:a16="http://schemas.microsoft.com/office/drawing/2014/main" id="{D9845B51-4727-A984-77A6-BD324088C95D}"/>
                </a:ext>
              </a:extLst>
            </p:cNvPr>
            <p:cNvSpPr/>
            <p:nvPr/>
          </p:nvSpPr>
          <p:spPr>
            <a:xfrm>
              <a:off x="481205" y="666250"/>
              <a:ext cx="5910168" cy="721832"/>
            </a:xfrm>
            <a:prstGeom prst="rect">
              <a:avLst/>
            </a:prstGeom>
            <a:solidFill>
              <a:schemeClr val="accent4">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 name="Rectángulo 14">
              <a:extLst>
                <a:ext uri="{FF2B5EF4-FFF2-40B4-BE49-F238E27FC236}">
                  <a16:creationId xmlns:a16="http://schemas.microsoft.com/office/drawing/2014/main" id="{F3CDA05D-A92B-F986-BDF4-B26F35D3D0BB}"/>
                </a:ext>
              </a:extLst>
            </p:cNvPr>
            <p:cNvSpPr/>
            <p:nvPr/>
          </p:nvSpPr>
          <p:spPr>
            <a:xfrm>
              <a:off x="4012" y="666250"/>
              <a:ext cx="400050" cy="721832"/>
            </a:xfrm>
            <a:prstGeom prst="rect">
              <a:avLst/>
            </a:prstGeom>
            <a:solidFill>
              <a:schemeClr val="accent4">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461610A6-D654-37A8-D82B-E0A2980D038B}"/>
                </a:ext>
              </a:extLst>
            </p:cNvPr>
            <p:cNvSpPr txBox="1"/>
            <p:nvPr/>
          </p:nvSpPr>
          <p:spPr>
            <a:xfrm>
              <a:off x="481205" y="611668"/>
              <a:ext cx="5514153" cy="830997"/>
            </a:xfrm>
            <a:prstGeom prst="rect">
              <a:avLst/>
            </a:prstGeom>
            <a:noFill/>
          </p:spPr>
          <p:txBody>
            <a:bodyPr wrap="square" rtlCol="0">
              <a:spAutoFit/>
            </a:bodyPr>
            <a:lstStyle/>
            <a:p>
              <a:r>
                <a:rPr lang="es-MX" sz="4800" b="1" dirty="0">
                  <a:latin typeface="Segoe UI" panose="020B0502040204020203" pitchFamily="34" charset="0"/>
                  <a:cs typeface="Segoe UI" panose="020B0502040204020203" pitchFamily="34" charset="0"/>
                </a:rPr>
                <a:t> PALABRAS CLAVE</a:t>
              </a:r>
            </a:p>
          </p:txBody>
        </p:sp>
      </p:grpSp>
      <p:sp>
        <p:nvSpPr>
          <p:cNvPr id="7" name="CuadroTexto 6">
            <a:extLst>
              <a:ext uri="{FF2B5EF4-FFF2-40B4-BE49-F238E27FC236}">
                <a16:creationId xmlns:a16="http://schemas.microsoft.com/office/drawing/2014/main" id="{A91FC22C-BD6A-4075-FEE6-D3F5312BB022}"/>
              </a:ext>
            </a:extLst>
          </p:cNvPr>
          <p:cNvSpPr txBox="1"/>
          <p:nvPr/>
        </p:nvSpPr>
        <p:spPr>
          <a:xfrm>
            <a:off x="1409806" y="1688346"/>
            <a:ext cx="4500000" cy="707886"/>
          </a:xfrm>
          <a:prstGeom prst="rect">
            <a:avLst/>
          </a:prstGeom>
          <a:noFill/>
        </p:spPr>
        <p:txBody>
          <a:bodyPr wrap="square" rtlCol="0">
            <a:spAutoFit/>
          </a:bodyPr>
          <a:lstStyle/>
          <a:p>
            <a:pPr marL="571500" indent="-571500">
              <a:buBlip>
                <a:blip r:embed="rId3"/>
              </a:buBlip>
            </a:pPr>
            <a:r>
              <a:rPr lang="es-MX" sz="4000" dirty="0">
                <a:latin typeface="Segoe UI" panose="020B0502040204020203" pitchFamily="34" charset="0"/>
                <a:cs typeface="Segoe UI" panose="020B0502040204020203" pitchFamily="34" charset="0"/>
              </a:rPr>
              <a:t>Automatización</a:t>
            </a:r>
          </a:p>
        </p:txBody>
      </p:sp>
      <p:sp>
        <p:nvSpPr>
          <p:cNvPr id="8" name="CuadroTexto 7">
            <a:extLst>
              <a:ext uri="{FF2B5EF4-FFF2-40B4-BE49-F238E27FC236}">
                <a16:creationId xmlns:a16="http://schemas.microsoft.com/office/drawing/2014/main" id="{850666F8-48D1-E10A-EF36-537248DC3CEA}"/>
              </a:ext>
            </a:extLst>
          </p:cNvPr>
          <p:cNvSpPr txBox="1"/>
          <p:nvPr/>
        </p:nvSpPr>
        <p:spPr>
          <a:xfrm>
            <a:off x="1409806" y="2270018"/>
            <a:ext cx="4500000" cy="707886"/>
          </a:xfrm>
          <a:prstGeom prst="rect">
            <a:avLst/>
          </a:prstGeom>
          <a:noFill/>
        </p:spPr>
        <p:txBody>
          <a:bodyPr wrap="square" rtlCol="0">
            <a:spAutoFit/>
          </a:bodyPr>
          <a:lstStyle/>
          <a:p>
            <a:pPr marL="571500" indent="-571500">
              <a:buBlip>
                <a:blip r:embed="rId3"/>
              </a:buBlip>
            </a:pPr>
            <a:r>
              <a:rPr lang="es-MX" sz="4000" dirty="0">
                <a:latin typeface="Segoe UI" panose="020B0502040204020203" pitchFamily="34" charset="0"/>
                <a:cs typeface="Segoe UI" panose="020B0502040204020203" pitchFamily="34" charset="0"/>
              </a:rPr>
              <a:t>Industria</a:t>
            </a:r>
          </a:p>
        </p:txBody>
      </p:sp>
      <p:sp>
        <p:nvSpPr>
          <p:cNvPr id="9" name="CuadroTexto 8">
            <a:extLst>
              <a:ext uri="{FF2B5EF4-FFF2-40B4-BE49-F238E27FC236}">
                <a16:creationId xmlns:a16="http://schemas.microsoft.com/office/drawing/2014/main" id="{8EA44877-568C-5C15-8AF1-F35709E1A82F}"/>
              </a:ext>
            </a:extLst>
          </p:cNvPr>
          <p:cNvSpPr txBox="1"/>
          <p:nvPr/>
        </p:nvSpPr>
        <p:spPr>
          <a:xfrm>
            <a:off x="1409806" y="2851690"/>
            <a:ext cx="4500000" cy="707886"/>
          </a:xfrm>
          <a:prstGeom prst="rect">
            <a:avLst/>
          </a:prstGeom>
          <a:noFill/>
        </p:spPr>
        <p:txBody>
          <a:bodyPr wrap="square" rtlCol="0">
            <a:spAutoFit/>
          </a:bodyPr>
          <a:lstStyle/>
          <a:p>
            <a:pPr marL="571500" indent="-571500">
              <a:buBlip>
                <a:blip r:embed="rId3"/>
              </a:buBlip>
            </a:pPr>
            <a:r>
              <a:rPr lang="es-MX" sz="4000" dirty="0">
                <a:latin typeface="Segoe UI" panose="020B0502040204020203" pitchFamily="34" charset="0"/>
                <a:cs typeface="Segoe UI" panose="020B0502040204020203" pitchFamily="34" charset="0"/>
              </a:rPr>
              <a:t>Tecnología</a:t>
            </a:r>
          </a:p>
        </p:txBody>
      </p:sp>
      <p:sp>
        <p:nvSpPr>
          <p:cNvPr id="10" name="CuadroTexto 9">
            <a:extLst>
              <a:ext uri="{FF2B5EF4-FFF2-40B4-BE49-F238E27FC236}">
                <a16:creationId xmlns:a16="http://schemas.microsoft.com/office/drawing/2014/main" id="{6D32B4DD-A9CB-44B2-E4CE-13B48869FABB}"/>
              </a:ext>
            </a:extLst>
          </p:cNvPr>
          <p:cNvSpPr txBox="1"/>
          <p:nvPr/>
        </p:nvSpPr>
        <p:spPr>
          <a:xfrm>
            <a:off x="1409806" y="4596706"/>
            <a:ext cx="4500000" cy="707886"/>
          </a:xfrm>
          <a:prstGeom prst="rect">
            <a:avLst/>
          </a:prstGeom>
          <a:noFill/>
        </p:spPr>
        <p:txBody>
          <a:bodyPr wrap="square" rtlCol="0">
            <a:spAutoFit/>
          </a:bodyPr>
          <a:lstStyle/>
          <a:p>
            <a:pPr marL="571500" indent="-571500">
              <a:buBlip>
                <a:blip r:embed="rId3"/>
              </a:buBlip>
            </a:pPr>
            <a:r>
              <a:rPr lang="es-MX" sz="4000" dirty="0">
                <a:latin typeface="Segoe UI" panose="020B0502040204020203" pitchFamily="34" charset="0"/>
                <a:cs typeface="Segoe UI" panose="020B0502040204020203" pitchFamily="34" charset="0"/>
              </a:rPr>
              <a:t>Oferta</a:t>
            </a:r>
          </a:p>
        </p:txBody>
      </p:sp>
      <p:sp>
        <p:nvSpPr>
          <p:cNvPr id="11" name="CuadroTexto 10">
            <a:extLst>
              <a:ext uri="{FF2B5EF4-FFF2-40B4-BE49-F238E27FC236}">
                <a16:creationId xmlns:a16="http://schemas.microsoft.com/office/drawing/2014/main" id="{163DD5B9-F1C6-9B0E-E085-890CFD31499D}"/>
              </a:ext>
            </a:extLst>
          </p:cNvPr>
          <p:cNvSpPr txBox="1"/>
          <p:nvPr/>
        </p:nvSpPr>
        <p:spPr>
          <a:xfrm>
            <a:off x="1409806" y="5178375"/>
            <a:ext cx="4500000" cy="707886"/>
          </a:xfrm>
          <a:prstGeom prst="rect">
            <a:avLst/>
          </a:prstGeom>
          <a:noFill/>
        </p:spPr>
        <p:txBody>
          <a:bodyPr wrap="square" rtlCol="0">
            <a:spAutoFit/>
          </a:bodyPr>
          <a:lstStyle/>
          <a:p>
            <a:pPr marL="571500" indent="-571500">
              <a:buBlip>
                <a:blip r:embed="rId3"/>
              </a:buBlip>
            </a:pPr>
            <a:r>
              <a:rPr lang="es-MX" sz="4000" dirty="0">
                <a:latin typeface="Segoe UI" panose="020B0502040204020203" pitchFamily="34" charset="0"/>
                <a:cs typeface="Segoe UI" panose="020B0502040204020203" pitchFamily="34" charset="0"/>
              </a:rPr>
              <a:t>Demanda</a:t>
            </a:r>
          </a:p>
        </p:txBody>
      </p:sp>
      <p:sp>
        <p:nvSpPr>
          <p:cNvPr id="12" name="CuadroTexto 11">
            <a:extLst>
              <a:ext uri="{FF2B5EF4-FFF2-40B4-BE49-F238E27FC236}">
                <a16:creationId xmlns:a16="http://schemas.microsoft.com/office/drawing/2014/main" id="{9DA8ECB5-77A4-6233-A2A7-56CD042EDE17}"/>
              </a:ext>
            </a:extLst>
          </p:cNvPr>
          <p:cNvSpPr txBox="1"/>
          <p:nvPr/>
        </p:nvSpPr>
        <p:spPr>
          <a:xfrm>
            <a:off x="1409806" y="3433362"/>
            <a:ext cx="4500000" cy="707886"/>
          </a:xfrm>
          <a:prstGeom prst="rect">
            <a:avLst/>
          </a:prstGeom>
          <a:noFill/>
        </p:spPr>
        <p:txBody>
          <a:bodyPr wrap="square" rtlCol="0">
            <a:spAutoFit/>
          </a:bodyPr>
          <a:lstStyle/>
          <a:p>
            <a:pPr marL="571500" indent="-571500">
              <a:buBlip>
                <a:blip r:embed="rId3"/>
              </a:buBlip>
            </a:pPr>
            <a:r>
              <a:rPr lang="es-MX" sz="4000" dirty="0">
                <a:latin typeface="Segoe UI" panose="020B0502040204020203" pitchFamily="34" charset="0"/>
                <a:cs typeface="Segoe UI" panose="020B0502040204020203" pitchFamily="34" charset="0"/>
              </a:rPr>
              <a:t>Producción</a:t>
            </a:r>
          </a:p>
        </p:txBody>
      </p:sp>
      <p:sp>
        <p:nvSpPr>
          <p:cNvPr id="13" name="CuadroTexto 12">
            <a:extLst>
              <a:ext uri="{FF2B5EF4-FFF2-40B4-BE49-F238E27FC236}">
                <a16:creationId xmlns:a16="http://schemas.microsoft.com/office/drawing/2014/main" id="{E1C98FFB-03E8-B547-F0A0-7BE8001AA547}"/>
              </a:ext>
            </a:extLst>
          </p:cNvPr>
          <p:cNvSpPr txBox="1"/>
          <p:nvPr/>
        </p:nvSpPr>
        <p:spPr>
          <a:xfrm>
            <a:off x="1409806" y="4015034"/>
            <a:ext cx="4500000" cy="707886"/>
          </a:xfrm>
          <a:prstGeom prst="rect">
            <a:avLst/>
          </a:prstGeom>
          <a:noFill/>
        </p:spPr>
        <p:txBody>
          <a:bodyPr wrap="square" rtlCol="0">
            <a:spAutoFit/>
          </a:bodyPr>
          <a:lstStyle/>
          <a:p>
            <a:pPr marL="571500" indent="-571500">
              <a:buBlip>
                <a:blip r:embed="rId3"/>
              </a:buBlip>
            </a:pPr>
            <a:r>
              <a:rPr lang="es-MX" sz="4000" dirty="0">
                <a:latin typeface="Segoe UI" panose="020B0502040204020203" pitchFamily="34" charset="0"/>
                <a:cs typeface="Segoe UI" panose="020B0502040204020203" pitchFamily="34" charset="0"/>
              </a:rPr>
              <a:t>Procesos</a:t>
            </a:r>
          </a:p>
        </p:txBody>
      </p:sp>
      <p:sp>
        <p:nvSpPr>
          <p:cNvPr id="14" name="Rectángulo 13">
            <a:extLst>
              <a:ext uri="{FF2B5EF4-FFF2-40B4-BE49-F238E27FC236}">
                <a16:creationId xmlns:a16="http://schemas.microsoft.com/office/drawing/2014/main" id="{0848DA48-2BE6-1D49-72C2-0D5D770506FE}"/>
              </a:ext>
            </a:extLst>
          </p:cNvPr>
          <p:cNvSpPr/>
          <p:nvPr/>
        </p:nvSpPr>
        <p:spPr>
          <a:xfrm>
            <a:off x="0" y="0"/>
            <a:ext cx="12234755" cy="559041"/>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Rectángulo 2">
            <a:extLst>
              <a:ext uri="{FF2B5EF4-FFF2-40B4-BE49-F238E27FC236}">
                <a16:creationId xmlns:a16="http://schemas.microsoft.com/office/drawing/2014/main" id="{7AB25AA8-BD03-F376-E3A9-AC6ABBCA266B}"/>
              </a:ext>
            </a:extLst>
          </p:cNvPr>
          <p:cNvSpPr/>
          <p:nvPr/>
        </p:nvSpPr>
        <p:spPr>
          <a:xfrm>
            <a:off x="-2" y="6298959"/>
            <a:ext cx="12234755" cy="559041"/>
          </a:xfrm>
          <a:prstGeom prst="rect">
            <a:avLst/>
          </a:prstGeom>
          <a:solidFill>
            <a:schemeClr val="bg2">
              <a:lumMod val="1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23" name="Picture 2" descr="Qué es la automatización industrial? - AUTYCOM">
            <a:extLst>
              <a:ext uri="{FF2B5EF4-FFF2-40B4-BE49-F238E27FC236}">
                <a16:creationId xmlns:a16="http://schemas.microsoft.com/office/drawing/2014/main" id="{4D4CD4C8-FD21-342C-EF13-DE8F1D24B0E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239" b="68124" l="46267" r="97200">
                        <a14:foregroundMark x1="51000" y1="15991" x2="49867" y2="29638"/>
                        <a14:foregroundMark x1="47800" y1="36141" x2="46333" y2="40405"/>
                        <a14:foregroundMark x1="93600" y1="46375" x2="91733" y2="47868"/>
                        <a14:foregroundMark x1="95600" y1="41791" x2="97200" y2="49360"/>
                        <a14:foregroundMark x1="86000" y1="32729" x2="87533" y2="43070"/>
                        <a14:foregroundMark x1="52000" y1="43497" x2="52000" y2="43497"/>
                        <a14:foregroundMark x1="59533" y1="44989" x2="59533" y2="44989"/>
                        <a14:foregroundMark x1="56267" y1="42964" x2="56267" y2="42964"/>
                        <a14:foregroundMark x1="66333" y1="68124" x2="66333" y2="68124"/>
                        <a14:foregroundMark x1="55333" y1="46055" x2="55333" y2="46055"/>
                        <a14:foregroundMark x1="59067" y1="47974" x2="59067" y2="47974"/>
                        <a14:foregroundMark x1="55400" y1="48188" x2="55400" y2="48188"/>
                        <a14:foregroundMark x1="58067" y1="49467" x2="58067" y2="49467"/>
                        <a14:foregroundMark x1="59533" y1="32090" x2="59333" y2="33369"/>
                        <a14:foregroundMark x1="59333" y1="32090" x2="58933" y2="33156"/>
                        <a14:foregroundMark x1="59333" y1="31343" x2="58867" y2="33156"/>
                        <a14:foregroundMark x1="59000" y1="31343" x2="58667" y2="33475"/>
                        <a14:foregroundMark x1="58667" y1="32303" x2="58533" y2="33156"/>
                        <a14:foregroundMark x1="82867" y1="47015" x2="83733" y2="46269"/>
                        <a14:foregroundMark x1="82400" y1="46588" x2="81333" y2="47335"/>
                        <a14:foregroundMark x1="54867" y1="11194" x2="59733" y2="5757"/>
                        <a14:foregroundMark x1="94000" y1="43177" x2="90000" y2="41684"/>
                        <a14:foregroundMark x1="93000" y1="40938" x2="90200" y2="41684"/>
                        <a14:foregroundMark x1="58000" y1="49893" x2="58000" y2="49893"/>
                        <a14:foregroundMark x1="55067" y1="48507" x2="55067" y2="48507"/>
                        <a14:foregroundMark x1="57533" y1="3625" x2="58400" y2="2239"/>
                      </a14:backgroundRemoval>
                    </a14:imgEffect>
                  </a14:imgLayer>
                </a14:imgProps>
              </a:ext>
              <a:ext uri="{28A0092B-C50C-407E-A947-70E740481C1C}">
                <a14:useLocalDpi xmlns:a14="http://schemas.microsoft.com/office/drawing/2010/main" val="0"/>
              </a:ext>
            </a:extLst>
          </a:blip>
          <a:srcRect l="45160" t="1" r="588" b="24688"/>
          <a:stretch/>
        </p:blipFill>
        <p:spPr bwMode="auto">
          <a:xfrm>
            <a:off x="5518136" y="1024516"/>
            <a:ext cx="6716617" cy="583083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325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300"/>
                                        <p:tgtEl>
                                          <p:spTgt spid="18"/>
                                        </p:tgtEl>
                                      </p:cBhvr>
                                    </p:animEffect>
                                    <p:anim calcmode="lin" valueType="num">
                                      <p:cBhvr>
                                        <p:cTn id="13" dur="300" fill="hold"/>
                                        <p:tgtEl>
                                          <p:spTgt spid="18"/>
                                        </p:tgtEl>
                                        <p:attrNameLst>
                                          <p:attrName>ppt_x</p:attrName>
                                        </p:attrNameLst>
                                      </p:cBhvr>
                                      <p:tavLst>
                                        <p:tav tm="0">
                                          <p:val>
                                            <p:strVal val="#ppt_x"/>
                                          </p:val>
                                        </p:tav>
                                        <p:tav tm="100000">
                                          <p:val>
                                            <p:strVal val="#ppt_x"/>
                                          </p:val>
                                        </p:tav>
                                      </p:tavLst>
                                    </p:anim>
                                    <p:anim calcmode="lin" valueType="num">
                                      <p:cBhvr>
                                        <p:cTn id="14" dur="300" fill="hold"/>
                                        <p:tgtEl>
                                          <p:spTgt spid="18"/>
                                        </p:tgtEl>
                                        <p:attrNameLst>
                                          <p:attrName>ppt_y</p:attrName>
                                        </p:attrNameLst>
                                      </p:cBhvr>
                                      <p:tavLst>
                                        <p:tav tm="0">
                                          <p:val>
                                            <p:strVal val="#ppt_y-.1"/>
                                          </p:val>
                                        </p:tav>
                                        <p:tav tm="100000">
                                          <p:val>
                                            <p:strVal val="#ppt_y"/>
                                          </p:val>
                                        </p:tav>
                                      </p:tavLst>
                                    </p:anim>
                                  </p:childTnLst>
                                </p:cTn>
                              </p:par>
                            </p:childTnLst>
                          </p:cTn>
                        </p:par>
                        <p:par>
                          <p:cTn id="15" fill="hold">
                            <p:stCondLst>
                              <p:cond delay="8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350"/>
                                        <p:tgtEl>
                                          <p:spTgt spid="7"/>
                                        </p:tgtEl>
                                      </p:cBhvr>
                                    </p:animEffect>
                                  </p:childTnLst>
                                </p:cTn>
                              </p:par>
                            </p:childTnLst>
                          </p:cTn>
                        </p:par>
                        <p:par>
                          <p:cTn id="19" fill="hold">
                            <p:stCondLst>
                              <p:cond delay="1150"/>
                            </p:stCondLst>
                            <p:childTnLst>
                              <p:par>
                                <p:cTn id="20" presetID="10"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350"/>
                                        <p:tgtEl>
                                          <p:spTgt spid="8"/>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350"/>
                                        <p:tgtEl>
                                          <p:spTgt spid="9"/>
                                        </p:tgtEl>
                                      </p:cBhvr>
                                    </p:animEffect>
                                  </p:childTnLst>
                                </p:cTn>
                              </p:par>
                            </p:childTnLst>
                          </p:cTn>
                        </p:par>
                        <p:par>
                          <p:cTn id="27" fill="hold">
                            <p:stCondLst>
                              <p:cond delay="185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350"/>
                                        <p:tgtEl>
                                          <p:spTgt spid="12"/>
                                        </p:tgtEl>
                                      </p:cBhvr>
                                    </p:animEffect>
                                  </p:childTnLst>
                                </p:cTn>
                              </p:par>
                            </p:childTnLst>
                          </p:cTn>
                        </p:par>
                        <p:par>
                          <p:cTn id="31" fill="hold">
                            <p:stCondLst>
                              <p:cond delay="2200"/>
                            </p:stCondLst>
                            <p:childTnLst>
                              <p:par>
                                <p:cTn id="32" presetID="10"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350"/>
                                        <p:tgtEl>
                                          <p:spTgt spid="13"/>
                                        </p:tgtEl>
                                      </p:cBhvr>
                                    </p:animEffect>
                                  </p:childTnLst>
                                </p:cTn>
                              </p:par>
                            </p:childTnLst>
                          </p:cTn>
                        </p:par>
                        <p:par>
                          <p:cTn id="35" fill="hold">
                            <p:stCondLst>
                              <p:cond delay="255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350"/>
                                        <p:tgtEl>
                                          <p:spTgt spid="10"/>
                                        </p:tgtEl>
                                      </p:cBhvr>
                                    </p:animEffect>
                                  </p:childTnLst>
                                </p:cTn>
                              </p:par>
                            </p:childTnLst>
                          </p:cTn>
                        </p:par>
                        <p:par>
                          <p:cTn id="39" fill="hold">
                            <p:stCondLst>
                              <p:cond delay="2900"/>
                            </p:stCondLst>
                            <p:childTnLst>
                              <p:par>
                                <p:cTn id="40" presetID="10"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3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7" grpId="0"/>
      <p:bldP spid="8" grpId="0"/>
      <p:bldP spid="9" grpId="0"/>
      <p:bldP spid="10" grpId="0"/>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n 28" descr="▷¿Cómo alcanzar la automatización de procesos industriales? ◙ MAQUINARIA ◙">
            <a:extLst>
              <a:ext uri="{FF2B5EF4-FFF2-40B4-BE49-F238E27FC236}">
                <a16:creationId xmlns:a16="http://schemas.microsoft.com/office/drawing/2014/main" id="{ED08EF46-3F48-EFB6-E19F-D23CF8EDE629}"/>
              </a:ext>
            </a:extLst>
          </p:cNvPr>
          <p:cNvPicPr>
            <a:picLocks noChangeAspect="1" noChangeArrowheads="1"/>
          </p:cNvPicPr>
          <p:nvPr/>
        </p:nvPicPr>
        <p:blipFill rotWithShape="1">
          <a:blip r:embed="rId2">
            <a:duotone>
              <a:prstClr val="black"/>
              <a:schemeClr val="accent4">
                <a:tint val="45000"/>
                <a:satMod val="400000"/>
              </a:schemeClr>
            </a:duotone>
            <a:extLst>
              <a:ext uri="{28A0092B-C50C-407E-A947-70E740481C1C}">
                <a14:useLocalDpi xmlns:a14="http://schemas.microsoft.com/office/drawing/2010/main" val="0"/>
              </a:ext>
            </a:extLst>
          </a:blip>
          <a:srcRect r="46270" b="44045"/>
          <a:stretch/>
        </p:blipFill>
        <p:spPr bwMode="auto">
          <a:xfrm>
            <a:off x="-27592" y="1802736"/>
            <a:ext cx="6565552" cy="5055264"/>
          </a:xfrm>
          <a:custGeom>
            <a:avLst/>
            <a:gdLst>
              <a:gd name="connsiteX0" fmla="*/ 6291232 w 6565552"/>
              <a:gd name="connsiteY0" fmla="*/ 0 h 5055264"/>
              <a:gd name="connsiteX1" fmla="*/ 6565552 w 6565552"/>
              <a:gd name="connsiteY1" fmla="*/ 226987 h 5055264"/>
              <a:gd name="connsiteX2" fmla="*/ 1319182 w 6565552"/>
              <a:gd name="connsiteY2" fmla="*/ 2621694 h 5055264"/>
              <a:gd name="connsiteX3" fmla="*/ 2182035 w 6565552"/>
              <a:gd name="connsiteY3" fmla="*/ 5055264 h 5055264"/>
              <a:gd name="connsiteX4" fmla="*/ 0 w 6565552"/>
              <a:gd name="connsiteY4" fmla="*/ 5055264 h 5055264"/>
              <a:gd name="connsiteX5" fmla="*/ 0 w 6565552"/>
              <a:gd name="connsiteY5" fmla="*/ 1825612 h 5055264"/>
              <a:gd name="connsiteX6" fmla="*/ 267622 w 6565552"/>
              <a:gd name="connsiteY6" fmla="*/ 272384 h 50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65552" h="5055264">
                <a:moveTo>
                  <a:pt x="6291232" y="0"/>
                </a:moveTo>
                <a:lnTo>
                  <a:pt x="6565552" y="226987"/>
                </a:lnTo>
                <a:lnTo>
                  <a:pt x="1319182" y="2621694"/>
                </a:lnTo>
                <a:lnTo>
                  <a:pt x="2182035" y="5055264"/>
                </a:lnTo>
                <a:lnTo>
                  <a:pt x="0" y="5055264"/>
                </a:lnTo>
                <a:lnTo>
                  <a:pt x="0" y="1825612"/>
                </a:lnTo>
                <a:lnTo>
                  <a:pt x="267622" y="272384"/>
                </a:lnTo>
                <a:close/>
              </a:path>
            </a:pathLst>
          </a:custGeom>
          <a:noFill/>
          <a:ln w="76200">
            <a:noFill/>
          </a:ln>
          <a:effectLst>
            <a:innerShdw blurRad="254000" dist="127000">
              <a:prstClr val="black"/>
            </a:innerShdw>
          </a:effectLst>
          <a:extLst>
            <a:ext uri="{909E8E84-426E-40DD-AFC4-6F175D3DCCD1}">
              <a14:hiddenFill xmlns:a14="http://schemas.microsoft.com/office/drawing/2010/main">
                <a:solidFill>
                  <a:srgbClr val="FFFFFF"/>
                </a:solidFill>
              </a14:hiddenFill>
            </a:ext>
          </a:extLst>
        </p:spPr>
      </p:pic>
      <p:pic>
        <p:nvPicPr>
          <p:cNvPr id="6150" name="Picture 6" descr="Robot Kuka KR120 R2500 KRC4 Brazo Industrial">
            <a:extLst>
              <a:ext uri="{FF2B5EF4-FFF2-40B4-BE49-F238E27FC236}">
                <a16:creationId xmlns:a16="http://schemas.microsoft.com/office/drawing/2014/main" id="{4494D1D0-CC84-623B-E625-A167F75E626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790" b="89914" l="10000" r="90000">
                        <a14:foregroundMark x1="74675" y1="8790" x2="74675" y2="8790"/>
                      </a14:backgroundRemoval>
                    </a14:imgEffect>
                    <a14:imgEffect>
                      <a14:sharpenSoften amount="25000"/>
                    </a14:imgEffect>
                  </a14:imgLayer>
                </a14:imgProps>
              </a:ext>
              <a:ext uri="{28A0092B-C50C-407E-A947-70E740481C1C}">
                <a14:useLocalDpi xmlns:a14="http://schemas.microsoft.com/office/drawing/2010/main" val="0"/>
              </a:ext>
            </a:extLst>
          </a:blip>
          <a:srcRect b="50000"/>
          <a:stretch/>
        </p:blipFill>
        <p:spPr bwMode="auto">
          <a:xfrm>
            <a:off x="-2301838" y="1226452"/>
            <a:ext cx="12496518" cy="563154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2" name="Imagen 31" descr="El rol de la automatización de procesos industriales actualmente">
            <a:extLst>
              <a:ext uri="{FF2B5EF4-FFF2-40B4-BE49-F238E27FC236}">
                <a16:creationId xmlns:a16="http://schemas.microsoft.com/office/drawing/2014/main" id="{70924138-3D45-4A5B-70B5-8C2EEEFC75C0}"/>
              </a:ext>
            </a:extLst>
          </p:cNvPr>
          <p:cNvPicPr>
            <a:picLocks noChangeAspect="1" noChangeArrowheads="1"/>
          </p:cNvPicPr>
          <p:nvPr/>
        </p:nvPicPr>
        <p:blipFill rotWithShape="1">
          <a:blip r:embed="rId5">
            <a:duotone>
              <a:prstClr val="black"/>
              <a:schemeClr val="accent2">
                <a:tint val="45000"/>
                <a:satMod val="400000"/>
              </a:schemeClr>
            </a:duotone>
            <a:extLst>
              <a:ext uri="{28A0092B-C50C-407E-A947-70E740481C1C}">
                <a14:useLocalDpi xmlns:a14="http://schemas.microsoft.com/office/drawing/2010/main" val="0"/>
              </a:ext>
            </a:extLst>
          </a:blip>
          <a:srcRect l="30203" t="871" r="24308" b="51257"/>
          <a:stretch/>
        </p:blipFill>
        <p:spPr bwMode="auto">
          <a:xfrm>
            <a:off x="5000292" y="1438506"/>
            <a:ext cx="7191708" cy="5419494"/>
          </a:xfrm>
          <a:custGeom>
            <a:avLst/>
            <a:gdLst>
              <a:gd name="connsiteX0" fmla="*/ 4694663 w 7191708"/>
              <a:gd name="connsiteY0" fmla="*/ 0 h 5419494"/>
              <a:gd name="connsiteX1" fmla="*/ 7191708 w 7191708"/>
              <a:gd name="connsiteY1" fmla="*/ 639007 h 5419494"/>
              <a:gd name="connsiteX2" fmla="*/ 7191708 w 7191708"/>
              <a:gd name="connsiteY2" fmla="*/ 5419494 h 5419494"/>
              <a:gd name="connsiteX3" fmla="*/ 268886 w 7191708"/>
              <a:gd name="connsiteY3" fmla="*/ 5419494 h 5419494"/>
              <a:gd name="connsiteX4" fmla="*/ 0 w 7191708"/>
              <a:gd name="connsiteY4" fmla="*/ 4226313 h 5419494"/>
              <a:gd name="connsiteX5" fmla="*/ 2932770 w 7191708"/>
              <a:gd name="connsiteY5" fmla="*/ 1025913 h 5419494"/>
              <a:gd name="connsiteX6" fmla="*/ 1761893 w 7191708"/>
              <a:gd name="connsiteY6" fmla="*/ 178419 h 5419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1708" h="5419494">
                <a:moveTo>
                  <a:pt x="4694663" y="0"/>
                </a:moveTo>
                <a:lnTo>
                  <a:pt x="7191708" y="639007"/>
                </a:lnTo>
                <a:lnTo>
                  <a:pt x="7191708" y="5419494"/>
                </a:lnTo>
                <a:lnTo>
                  <a:pt x="268886" y="5419494"/>
                </a:lnTo>
                <a:lnTo>
                  <a:pt x="0" y="4226313"/>
                </a:lnTo>
                <a:lnTo>
                  <a:pt x="2932770" y="1025913"/>
                </a:lnTo>
                <a:lnTo>
                  <a:pt x="1761893" y="178419"/>
                </a:lnTo>
                <a:close/>
              </a:path>
            </a:pathLst>
          </a:custGeom>
          <a:noFill/>
          <a:ln w="76200">
            <a:noFill/>
          </a:ln>
          <a:effectLst>
            <a:innerShdw blurRad="254000" dist="127000" dir="10800000">
              <a:prstClr val="black">
                <a:alpha val="50000"/>
              </a:prstClr>
            </a:innerShdw>
          </a:effectLst>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3D02B735-F9E6-90F6-03ED-54BCF958696C}"/>
              </a:ext>
            </a:extLst>
          </p:cNvPr>
          <p:cNvSpPr/>
          <p:nvPr/>
        </p:nvSpPr>
        <p:spPr>
          <a:xfrm>
            <a:off x="0" y="0"/>
            <a:ext cx="12234755" cy="559041"/>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0" name="Grupo 19">
            <a:extLst>
              <a:ext uri="{FF2B5EF4-FFF2-40B4-BE49-F238E27FC236}">
                <a16:creationId xmlns:a16="http://schemas.microsoft.com/office/drawing/2014/main" id="{3DF4C37E-AAC5-CB23-BEAC-2945B146F19B}"/>
              </a:ext>
            </a:extLst>
          </p:cNvPr>
          <p:cNvGrpSpPr/>
          <p:nvPr/>
        </p:nvGrpSpPr>
        <p:grpSpPr>
          <a:xfrm>
            <a:off x="-2" y="765391"/>
            <a:ext cx="6387361" cy="830997"/>
            <a:chOff x="4012" y="611668"/>
            <a:chExt cx="6387361" cy="830997"/>
          </a:xfrm>
        </p:grpSpPr>
        <p:sp>
          <p:nvSpPr>
            <p:cNvPr id="21" name="Rectángulo 20">
              <a:extLst>
                <a:ext uri="{FF2B5EF4-FFF2-40B4-BE49-F238E27FC236}">
                  <a16:creationId xmlns:a16="http://schemas.microsoft.com/office/drawing/2014/main" id="{6D1CB7A4-9E5D-2F01-0721-82CC3A873497}"/>
                </a:ext>
              </a:extLst>
            </p:cNvPr>
            <p:cNvSpPr/>
            <p:nvPr/>
          </p:nvSpPr>
          <p:spPr>
            <a:xfrm>
              <a:off x="481205" y="666250"/>
              <a:ext cx="5910168" cy="721832"/>
            </a:xfrm>
            <a:prstGeom prst="rect">
              <a:avLst/>
            </a:prstGeom>
            <a:solidFill>
              <a:schemeClr val="accent4">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2" name="Rectángulo 21">
              <a:extLst>
                <a:ext uri="{FF2B5EF4-FFF2-40B4-BE49-F238E27FC236}">
                  <a16:creationId xmlns:a16="http://schemas.microsoft.com/office/drawing/2014/main" id="{6808E56E-D6FD-B82A-756A-841C6C819085}"/>
                </a:ext>
              </a:extLst>
            </p:cNvPr>
            <p:cNvSpPr/>
            <p:nvPr/>
          </p:nvSpPr>
          <p:spPr>
            <a:xfrm>
              <a:off x="4012" y="666250"/>
              <a:ext cx="400050" cy="721832"/>
            </a:xfrm>
            <a:prstGeom prst="rect">
              <a:avLst/>
            </a:prstGeom>
            <a:solidFill>
              <a:schemeClr val="accent4">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CuadroTexto 22">
              <a:extLst>
                <a:ext uri="{FF2B5EF4-FFF2-40B4-BE49-F238E27FC236}">
                  <a16:creationId xmlns:a16="http://schemas.microsoft.com/office/drawing/2014/main" id="{CA2F768A-B7E1-4814-114F-EED7A53A8D16}"/>
                </a:ext>
              </a:extLst>
            </p:cNvPr>
            <p:cNvSpPr txBox="1"/>
            <p:nvPr/>
          </p:nvSpPr>
          <p:spPr>
            <a:xfrm>
              <a:off x="481205" y="611668"/>
              <a:ext cx="5514153" cy="830997"/>
            </a:xfrm>
            <a:prstGeom prst="rect">
              <a:avLst/>
            </a:prstGeom>
            <a:noFill/>
          </p:spPr>
          <p:txBody>
            <a:bodyPr wrap="square" rtlCol="0">
              <a:spAutoFit/>
            </a:bodyPr>
            <a:lstStyle/>
            <a:p>
              <a:r>
                <a:rPr lang="es-MX" sz="4800" b="1" dirty="0">
                  <a:latin typeface="Segoe UI" panose="020B0502040204020203" pitchFamily="34" charset="0"/>
                  <a:cs typeface="Segoe UI" panose="020B0502040204020203" pitchFamily="34" charset="0"/>
                </a:rPr>
                <a:t> INTRODUCCIÓN</a:t>
              </a:r>
            </a:p>
          </p:txBody>
        </p:sp>
      </p:grpSp>
      <p:grpSp>
        <p:nvGrpSpPr>
          <p:cNvPr id="34" name="Grupo 33">
            <a:extLst>
              <a:ext uri="{FF2B5EF4-FFF2-40B4-BE49-F238E27FC236}">
                <a16:creationId xmlns:a16="http://schemas.microsoft.com/office/drawing/2014/main" id="{A9AC50D5-EE72-22DA-3D0C-487C51FAA117}"/>
              </a:ext>
            </a:extLst>
          </p:cNvPr>
          <p:cNvGrpSpPr/>
          <p:nvPr/>
        </p:nvGrpSpPr>
        <p:grpSpPr>
          <a:xfrm>
            <a:off x="4109161" y="3846048"/>
            <a:ext cx="7199586" cy="2191979"/>
            <a:chOff x="4109161" y="3846048"/>
            <a:chExt cx="7199586" cy="2191979"/>
          </a:xfrm>
          <a:effectLst>
            <a:outerShdw blurRad="50800" dist="38100" dir="5400000" algn="t" rotWithShape="0">
              <a:prstClr val="black">
                <a:alpha val="40000"/>
              </a:prstClr>
            </a:outerShdw>
          </a:effectLst>
        </p:grpSpPr>
        <p:grpSp>
          <p:nvGrpSpPr>
            <p:cNvPr id="19" name="Grupo 18">
              <a:extLst>
                <a:ext uri="{FF2B5EF4-FFF2-40B4-BE49-F238E27FC236}">
                  <a16:creationId xmlns:a16="http://schemas.microsoft.com/office/drawing/2014/main" id="{55812F8D-5B2A-7CA2-1869-10F75451AAD4}"/>
                </a:ext>
              </a:extLst>
            </p:cNvPr>
            <p:cNvGrpSpPr/>
            <p:nvPr/>
          </p:nvGrpSpPr>
          <p:grpSpPr>
            <a:xfrm>
              <a:off x="4109161" y="3956979"/>
              <a:ext cx="7199586" cy="2081048"/>
              <a:chOff x="3899339" y="2146146"/>
              <a:chExt cx="7199586" cy="2081048"/>
            </a:xfrm>
          </p:grpSpPr>
          <p:sp>
            <p:nvSpPr>
              <p:cNvPr id="18" name="Rectángulo 17">
                <a:extLst>
                  <a:ext uri="{FF2B5EF4-FFF2-40B4-BE49-F238E27FC236}">
                    <a16:creationId xmlns:a16="http://schemas.microsoft.com/office/drawing/2014/main" id="{13544EDA-E810-4542-DAF3-57B6B03E1D14}"/>
                  </a:ext>
                </a:extLst>
              </p:cNvPr>
              <p:cNvSpPr/>
              <p:nvPr/>
            </p:nvSpPr>
            <p:spPr>
              <a:xfrm>
                <a:off x="3899339" y="2146146"/>
                <a:ext cx="7199586" cy="2081048"/>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CuadroTexto 15">
                <a:extLst>
                  <a:ext uri="{FF2B5EF4-FFF2-40B4-BE49-F238E27FC236}">
                    <a16:creationId xmlns:a16="http://schemas.microsoft.com/office/drawing/2014/main" id="{BA75B1B3-1811-4032-EAE5-CF5A8EBF5350}"/>
                  </a:ext>
                </a:extLst>
              </p:cNvPr>
              <p:cNvSpPr txBox="1"/>
              <p:nvPr/>
            </p:nvSpPr>
            <p:spPr>
              <a:xfrm>
                <a:off x="4031435" y="2312685"/>
                <a:ext cx="6905445" cy="1754326"/>
              </a:xfrm>
              <a:prstGeom prst="rect">
                <a:avLst/>
              </a:prstGeom>
              <a:noFill/>
            </p:spPr>
            <p:txBody>
              <a:bodyPr wrap="square">
                <a:spAutoFit/>
              </a:bodyPr>
              <a:lstStyle/>
              <a:p>
                <a:pPr algn="just"/>
                <a:r>
                  <a:rPr lang="es-MX" dirty="0">
                    <a:latin typeface="Segoe UI" panose="020B0502040204020203" pitchFamily="34" charset="0"/>
                    <a:cs typeface="Segoe UI" panose="020B0502040204020203" pitchFamily="34" charset="0"/>
                  </a:rPr>
                  <a:t>La tecnología está cada vez más presente en nuestra vida diaria, incluyendo en el ámbito laboral, y </a:t>
                </a:r>
                <a:r>
                  <a:rPr lang="es-MX" b="1" dirty="0">
                    <a:solidFill>
                      <a:schemeClr val="accent4">
                        <a:lumMod val="75000"/>
                      </a:schemeClr>
                    </a:solidFill>
                    <a:latin typeface="Segoe UI" panose="020B0502040204020203" pitchFamily="34" charset="0"/>
                    <a:cs typeface="Segoe UI" panose="020B0502040204020203" pitchFamily="34" charset="0"/>
                  </a:rPr>
                  <a:t>una de las innovaciones que ha tenido un gran impacto es la automatización industrial</a:t>
                </a:r>
                <a:r>
                  <a:rPr lang="es-MX" dirty="0">
                    <a:latin typeface="Segoe UI" panose="020B0502040204020203" pitchFamily="34" charset="0"/>
                    <a:cs typeface="Segoe UI" panose="020B0502040204020203" pitchFamily="34" charset="0"/>
                  </a:rPr>
                  <a:t>. Esta consiste en automatizar procesos para facilitar la producción de bienes y servicios, lo que hace que las máquinas sean </a:t>
                </a:r>
                <a:r>
                  <a:rPr lang="es-MX" b="1" dirty="0">
                    <a:solidFill>
                      <a:schemeClr val="accent4">
                        <a:lumMod val="75000"/>
                      </a:schemeClr>
                    </a:solidFill>
                    <a:latin typeface="Segoe UI" panose="020B0502040204020203" pitchFamily="34" charset="0"/>
                    <a:cs typeface="Segoe UI" panose="020B0502040204020203" pitchFamily="34" charset="0"/>
                  </a:rPr>
                  <a:t>más eficientes que el uso de recursos humanos</a:t>
                </a:r>
                <a:r>
                  <a:rPr lang="es-MX" dirty="0">
                    <a:latin typeface="Segoe UI" panose="020B0502040204020203" pitchFamily="34" charset="0"/>
                    <a:cs typeface="Segoe UI" panose="020B0502040204020203" pitchFamily="34" charset="0"/>
                  </a:rPr>
                  <a:t>. </a:t>
                </a:r>
              </a:p>
            </p:txBody>
          </p:sp>
        </p:grpSp>
        <p:sp>
          <p:nvSpPr>
            <p:cNvPr id="33" name="Rectángulo 32">
              <a:extLst>
                <a:ext uri="{FF2B5EF4-FFF2-40B4-BE49-F238E27FC236}">
                  <a16:creationId xmlns:a16="http://schemas.microsoft.com/office/drawing/2014/main" id="{786BA7A9-357D-65E5-C21C-29E71062C913}"/>
                </a:ext>
              </a:extLst>
            </p:cNvPr>
            <p:cNvSpPr/>
            <p:nvPr/>
          </p:nvSpPr>
          <p:spPr>
            <a:xfrm>
              <a:off x="4109162" y="3846048"/>
              <a:ext cx="7199585" cy="221861"/>
            </a:xfrm>
            <a:prstGeom prst="rect">
              <a:avLst/>
            </a:prstGeom>
            <a:solidFill>
              <a:schemeClr val="accent4">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11010270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42" presetClass="entr" presetSubtype="0" fill="hold" nodeType="afterEffect">
                                  <p:stCondLst>
                                    <p:cond delay="0"/>
                                  </p:stCondLst>
                                  <p:childTnLst>
                                    <p:set>
                                      <p:cBhvr>
                                        <p:cTn id="11" dur="1" fill="hold">
                                          <p:stCondLst>
                                            <p:cond delay="0"/>
                                          </p:stCondLst>
                                        </p:cTn>
                                        <p:tgtEl>
                                          <p:spTgt spid="6150"/>
                                        </p:tgtEl>
                                        <p:attrNameLst>
                                          <p:attrName>style.visibility</p:attrName>
                                        </p:attrNameLst>
                                      </p:cBhvr>
                                      <p:to>
                                        <p:strVal val="visible"/>
                                      </p:to>
                                    </p:set>
                                    <p:animEffect transition="in" filter="fade">
                                      <p:cBhvr>
                                        <p:cTn id="12" dur="1000"/>
                                        <p:tgtEl>
                                          <p:spTgt spid="6150"/>
                                        </p:tgtEl>
                                      </p:cBhvr>
                                    </p:animEffect>
                                    <p:anim calcmode="lin" valueType="num">
                                      <p:cBhvr>
                                        <p:cTn id="13" dur="1000" fill="hold"/>
                                        <p:tgtEl>
                                          <p:spTgt spid="6150"/>
                                        </p:tgtEl>
                                        <p:attrNameLst>
                                          <p:attrName>ppt_x</p:attrName>
                                        </p:attrNameLst>
                                      </p:cBhvr>
                                      <p:tavLst>
                                        <p:tav tm="0">
                                          <p:val>
                                            <p:strVal val="#ppt_x"/>
                                          </p:val>
                                        </p:tav>
                                        <p:tav tm="100000">
                                          <p:val>
                                            <p:strVal val="#ppt_x"/>
                                          </p:val>
                                        </p:tav>
                                      </p:tavLst>
                                    </p:anim>
                                    <p:anim calcmode="lin" valueType="num">
                                      <p:cBhvr>
                                        <p:cTn id="14" dur="1000" fill="hold"/>
                                        <p:tgtEl>
                                          <p:spTgt spid="6150"/>
                                        </p:tgtEl>
                                        <p:attrNameLst>
                                          <p:attrName>ppt_y</p:attrName>
                                        </p:attrNameLst>
                                      </p:cBhvr>
                                      <p:tavLst>
                                        <p:tav tm="0">
                                          <p:val>
                                            <p:strVal val="#ppt_y+.1"/>
                                          </p:val>
                                        </p:tav>
                                        <p:tav tm="100000">
                                          <p:val>
                                            <p:strVal val="#ppt_y"/>
                                          </p:val>
                                        </p:tav>
                                      </p:tavLst>
                                    </p:anim>
                                  </p:childTnLst>
                                </p:cTn>
                              </p:par>
                            </p:childTnLst>
                          </p:cTn>
                        </p:par>
                        <p:par>
                          <p:cTn id="15" fill="hold">
                            <p:stCondLst>
                              <p:cond delay="2500"/>
                            </p:stCondLst>
                            <p:childTnLst>
                              <p:par>
                                <p:cTn id="16" presetID="10" presetClass="entr" presetSubtype="0"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3500"/>
                            </p:stCondLst>
                            <p:childTnLst>
                              <p:par>
                                <p:cTn id="24" presetID="47" presetClass="entr" presetSubtype="0" fill="hold"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1000"/>
                                        <p:tgtEl>
                                          <p:spTgt spid="34"/>
                                        </p:tgtEl>
                                      </p:cBhvr>
                                    </p:animEffect>
                                    <p:anim calcmode="lin" valueType="num">
                                      <p:cBhvr>
                                        <p:cTn id="27" dur="1000" fill="hold"/>
                                        <p:tgtEl>
                                          <p:spTgt spid="34"/>
                                        </p:tgtEl>
                                        <p:attrNameLst>
                                          <p:attrName>ppt_x</p:attrName>
                                        </p:attrNameLst>
                                      </p:cBhvr>
                                      <p:tavLst>
                                        <p:tav tm="0">
                                          <p:val>
                                            <p:strVal val="#ppt_x"/>
                                          </p:val>
                                        </p:tav>
                                        <p:tav tm="100000">
                                          <p:val>
                                            <p:strVal val="#ppt_x"/>
                                          </p:val>
                                        </p:tav>
                                      </p:tavLst>
                                    </p:anim>
                                    <p:anim calcmode="lin" valueType="num">
                                      <p:cBhvr>
                                        <p:cTn id="2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descr="El rol de la automatización de procesos industriales actualmente">
            <a:extLst>
              <a:ext uri="{FF2B5EF4-FFF2-40B4-BE49-F238E27FC236}">
                <a16:creationId xmlns:a16="http://schemas.microsoft.com/office/drawing/2014/main" id="{D397A164-84B1-74F6-3A71-71A4CFDB1C53}"/>
              </a:ext>
            </a:extLst>
          </p:cNvPr>
          <p:cNvPicPr>
            <a:picLocks noChangeAspect="1" noChangeArrowheads="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l="28411" t="48743" r="24308" b="527"/>
          <a:stretch/>
        </p:blipFill>
        <p:spPr bwMode="auto">
          <a:xfrm>
            <a:off x="4716966" y="0"/>
            <a:ext cx="7475034" cy="5742878"/>
          </a:xfrm>
          <a:custGeom>
            <a:avLst/>
            <a:gdLst>
              <a:gd name="connsiteX0" fmla="*/ 529128 w 7475034"/>
              <a:gd name="connsiteY0" fmla="*/ 0 h 5742878"/>
              <a:gd name="connsiteX1" fmla="*/ 7475034 w 7475034"/>
              <a:gd name="connsiteY1" fmla="*/ 0 h 5742878"/>
              <a:gd name="connsiteX2" fmla="*/ 7475034 w 7475034"/>
              <a:gd name="connsiteY2" fmla="*/ 1584892 h 5742878"/>
              <a:gd name="connsiteX3" fmla="*/ 6991814 w 7475034"/>
              <a:gd name="connsiteY3" fmla="*/ 3501483 h 5742878"/>
              <a:gd name="connsiteX4" fmla="*/ 1984917 w 7475034"/>
              <a:gd name="connsiteY4" fmla="*/ 5742878 h 5742878"/>
              <a:gd name="connsiteX5" fmla="*/ 0 w 7475034"/>
              <a:gd name="connsiteY5" fmla="*/ 4270917 h 5742878"/>
              <a:gd name="connsiteX6" fmla="*/ 869795 w 7475034"/>
              <a:gd name="connsiteY6" fmla="*/ 1583473 h 574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5034" h="5742878">
                <a:moveTo>
                  <a:pt x="529128" y="0"/>
                </a:moveTo>
                <a:lnTo>
                  <a:pt x="7475034" y="0"/>
                </a:lnTo>
                <a:lnTo>
                  <a:pt x="7475034" y="1584892"/>
                </a:lnTo>
                <a:lnTo>
                  <a:pt x="6991814" y="3501483"/>
                </a:lnTo>
                <a:lnTo>
                  <a:pt x="1984917" y="5742878"/>
                </a:lnTo>
                <a:lnTo>
                  <a:pt x="0" y="4270917"/>
                </a:lnTo>
                <a:lnTo>
                  <a:pt x="869795" y="1583473"/>
                </a:lnTo>
                <a:close/>
              </a:path>
            </a:pathLst>
          </a:custGeom>
          <a:noFill/>
          <a:effectLst>
            <a:innerShdw blurRad="254000" dist="127000" dir="10800000">
              <a:prstClr val="black">
                <a:alpha val="50000"/>
              </a:prstClr>
            </a:innerShdw>
          </a:effectLst>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E8AB60A6-25A9-ECE6-CD28-30E157A68164}"/>
              </a:ext>
            </a:extLst>
          </p:cNvPr>
          <p:cNvSpPr/>
          <p:nvPr/>
        </p:nvSpPr>
        <p:spPr>
          <a:xfrm>
            <a:off x="-27592" y="6676304"/>
            <a:ext cx="12234755" cy="559041"/>
          </a:xfrm>
          <a:prstGeom prst="rect">
            <a:avLst/>
          </a:prstGeom>
          <a:solidFill>
            <a:schemeClr val="bg2">
              <a:lumMod val="1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4" name="Picture 6" descr="Robot Kuka KR120 R2500 KRC4 Brazo Industrial">
            <a:extLst>
              <a:ext uri="{FF2B5EF4-FFF2-40B4-BE49-F238E27FC236}">
                <a16:creationId xmlns:a16="http://schemas.microsoft.com/office/drawing/2014/main" id="{5921144A-708C-A134-0136-E479038598E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790" b="89914" l="10000" r="90000">
                        <a14:foregroundMark x1="74675" y1="8790" x2="74675" y2="8790"/>
                      </a14:backgroundRemoval>
                    </a14:imgEffect>
                    <a14:imgEffect>
                      <a14:sharpenSoften amount="25000"/>
                    </a14:imgEffect>
                  </a14:imgLayer>
                </a14:imgProps>
              </a:ext>
              <a:ext uri="{28A0092B-C50C-407E-A947-70E740481C1C}">
                <a14:useLocalDpi xmlns:a14="http://schemas.microsoft.com/office/drawing/2010/main" val="0"/>
              </a:ext>
            </a:extLst>
          </a:blip>
          <a:srcRect t="50000"/>
          <a:stretch/>
        </p:blipFill>
        <p:spPr bwMode="auto">
          <a:xfrm>
            <a:off x="-2329547" y="0"/>
            <a:ext cx="12496518" cy="563154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Imagen 22" descr="▷¿Cómo alcanzar la automatización de procesos industriales? ◙ MAQUINARIA ◙">
            <a:extLst>
              <a:ext uri="{FF2B5EF4-FFF2-40B4-BE49-F238E27FC236}">
                <a16:creationId xmlns:a16="http://schemas.microsoft.com/office/drawing/2014/main" id="{A662582E-CCA4-3D63-3ADC-C358AFBC11C9}"/>
              </a:ext>
            </a:extLst>
          </p:cNvPr>
          <p:cNvPicPr>
            <a:picLocks noChangeAspect="1" noChangeArrowheads="1"/>
          </p:cNvPicPr>
          <p:nvPr/>
        </p:nvPicPr>
        <p:blipFill rotWithShape="1">
          <a:blip r:embed="rId5">
            <a:duotone>
              <a:prstClr val="black"/>
              <a:schemeClr val="accent4">
                <a:tint val="45000"/>
                <a:satMod val="400000"/>
              </a:schemeClr>
            </a:duotone>
            <a:extLst>
              <a:ext uri="{28A0092B-C50C-407E-A947-70E740481C1C}">
                <a14:useLocalDpi xmlns:a14="http://schemas.microsoft.com/office/drawing/2010/main" val="0"/>
              </a:ext>
            </a:extLst>
          </a:blip>
          <a:srcRect t="55953" r="80950" b="-535"/>
          <a:stretch/>
        </p:blipFill>
        <p:spPr bwMode="auto">
          <a:xfrm>
            <a:off x="-27592" y="0"/>
            <a:ext cx="2327880" cy="4027713"/>
          </a:xfrm>
          <a:custGeom>
            <a:avLst/>
            <a:gdLst>
              <a:gd name="connsiteX0" fmla="*/ 0 w 2327880"/>
              <a:gd name="connsiteY0" fmla="*/ 0 h 4027713"/>
              <a:gd name="connsiteX1" fmla="*/ 2065114 w 2327880"/>
              <a:gd name="connsiteY1" fmla="*/ 0 h 4027713"/>
              <a:gd name="connsiteX2" fmla="*/ 2189767 w 2327880"/>
              <a:gd name="connsiteY2" fmla="*/ 9525 h 4027713"/>
              <a:gd name="connsiteX3" fmla="*/ 2327880 w 2327880"/>
              <a:gd name="connsiteY3" fmla="*/ 447675 h 4027713"/>
              <a:gd name="connsiteX4" fmla="*/ 1646842 w 2327880"/>
              <a:gd name="connsiteY4" fmla="*/ 1019175 h 4027713"/>
              <a:gd name="connsiteX5" fmla="*/ 1189642 w 2327880"/>
              <a:gd name="connsiteY5" fmla="*/ 2276475 h 4027713"/>
              <a:gd name="connsiteX6" fmla="*/ 1675669 w 2327880"/>
              <a:gd name="connsiteY6" fmla="*/ 4027713 h 4027713"/>
              <a:gd name="connsiteX7" fmla="*/ 0 w 2327880"/>
              <a:gd name="connsiteY7" fmla="*/ 4027713 h 40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7880" h="4027713">
                <a:moveTo>
                  <a:pt x="0" y="0"/>
                </a:moveTo>
                <a:lnTo>
                  <a:pt x="2065114" y="0"/>
                </a:lnTo>
                <a:lnTo>
                  <a:pt x="2189767" y="9525"/>
                </a:lnTo>
                <a:lnTo>
                  <a:pt x="2327880" y="447675"/>
                </a:lnTo>
                <a:lnTo>
                  <a:pt x="1646842" y="1019175"/>
                </a:lnTo>
                <a:lnTo>
                  <a:pt x="1189642" y="2276475"/>
                </a:lnTo>
                <a:lnTo>
                  <a:pt x="1675669" y="4027713"/>
                </a:lnTo>
                <a:lnTo>
                  <a:pt x="0" y="4027713"/>
                </a:lnTo>
                <a:close/>
              </a:path>
            </a:pathLst>
          </a:custGeom>
          <a:noFill/>
          <a:effectLst>
            <a:innerShdw blurRad="254000" dist="127000">
              <a:prstClr val="black">
                <a:alpha val="50000"/>
              </a:prstClr>
            </a:innerShdw>
          </a:effectLst>
          <a:extLst>
            <a:ext uri="{909E8E84-426E-40DD-AFC4-6F175D3DCCD1}">
              <a14:hiddenFill xmlns:a14="http://schemas.microsoft.com/office/drawing/2010/main">
                <a:solidFill>
                  <a:srgbClr val="FFFFFF"/>
                </a:solidFill>
              </a14:hiddenFill>
            </a:ext>
          </a:extLst>
        </p:spPr>
      </p:pic>
      <p:grpSp>
        <p:nvGrpSpPr>
          <p:cNvPr id="36" name="Grupo 35">
            <a:extLst>
              <a:ext uri="{FF2B5EF4-FFF2-40B4-BE49-F238E27FC236}">
                <a16:creationId xmlns:a16="http://schemas.microsoft.com/office/drawing/2014/main" id="{E31F613A-198B-9848-64FB-E97B0C0C1308}"/>
              </a:ext>
            </a:extLst>
          </p:cNvPr>
          <p:cNvGrpSpPr/>
          <p:nvPr/>
        </p:nvGrpSpPr>
        <p:grpSpPr>
          <a:xfrm>
            <a:off x="860051" y="3246289"/>
            <a:ext cx="8205890" cy="2072843"/>
            <a:chOff x="860051" y="3246289"/>
            <a:chExt cx="8205890" cy="2072843"/>
          </a:xfrm>
        </p:grpSpPr>
        <p:grpSp>
          <p:nvGrpSpPr>
            <p:cNvPr id="11" name="Grupo 10">
              <a:extLst>
                <a:ext uri="{FF2B5EF4-FFF2-40B4-BE49-F238E27FC236}">
                  <a16:creationId xmlns:a16="http://schemas.microsoft.com/office/drawing/2014/main" id="{0D0E69FC-0A0C-4920-95D8-120972944ECC}"/>
                </a:ext>
              </a:extLst>
            </p:cNvPr>
            <p:cNvGrpSpPr/>
            <p:nvPr/>
          </p:nvGrpSpPr>
          <p:grpSpPr>
            <a:xfrm>
              <a:off x="860052" y="3357620"/>
              <a:ext cx="8205889" cy="1961512"/>
              <a:chOff x="3899339" y="2146147"/>
              <a:chExt cx="7199586" cy="2364821"/>
            </a:xfrm>
          </p:grpSpPr>
          <p:sp>
            <p:nvSpPr>
              <p:cNvPr id="12" name="Rectángulo 11">
                <a:extLst>
                  <a:ext uri="{FF2B5EF4-FFF2-40B4-BE49-F238E27FC236}">
                    <a16:creationId xmlns:a16="http://schemas.microsoft.com/office/drawing/2014/main" id="{CAAA2166-C533-1DD3-D8EF-8955471F5F21}"/>
                  </a:ext>
                </a:extLst>
              </p:cNvPr>
              <p:cNvSpPr/>
              <p:nvPr/>
            </p:nvSpPr>
            <p:spPr>
              <a:xfrm>
                <a:off x="3899339" y="2146147"/>
                <a:ext cx="7199586" cy="236482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CuadroTexto 12">
                <a:extLst>
                  <a:ext uri="{FF2B5EF4-FFF2-40B4-BE49-F238E27FC236}">
                    <a16:creationId xmlns:a16="http://schemas.microsoft.com/office/drawing/2014/main" id="{1CDBEC47-AC81-8B61-3A6F-253E301228B3}"/>
                  </a:ext>
                </a:extLst>
              </p:cNvPr>
              <p:cNvSpPr txBox="1"/>
              <p:nvPr/>
            </p:nvSpPr>
            <p:spPr>
              <a:xfrm>
                <a:off x="4031435" y="2312685"/>
                <a:ext cx="6905445" cy="2115035"/>
              </a:xfrm>
              <a:prstGeom prst="rect">
                <a:avLst/>
              </a:prstGeom>
              <a:noFill/>
            </p:spPr>
            <p:txBody>
              <a:bodyPr wrap="square">
                <a:spAutoFit/>
              </a:bodyPr>
              <a:lstStyle/>
              <a:p>
                <a:pPr algn="just"/>
                <a:r>
                  <a:rPr lang="es-MX" dirty="0">
                    <a:latin typeface="Segoe UI" panose="020B0502040204020203" pitchFamily="34" charset="0"/>
                    <a:cs typeface="Segoe UI" panose="020B0502040204020203" pitchFamily="34" charset="0"/>
                  </a:rPr>
                  <a:t>Esta investigación analiza las </a:t>
                </a:r>
                <a:r>
                  <a:rPr lang="es-MX" b="1" dirty="0">
                    <a:solidFill>
                      <a:schemeClr val="accent4">
                        <a:lumMod val="75000"/>
                      </a:schemeClr>
                    </a:solidFill>
                    <a:latin typeface="Segoe UI" panose="020B0502040204020203" pitchFamily="34" charset="0"/>
                    <a:cs typeface="Segoe UI" panose="020B0502040204020203" pitchFamily="34" charset="0"/>
                  </a:rPr>
                  <a:t>consecuencias generales de la automatización industrial</a:t>
                </a:r>
                <a:r>
                  <a:rPr lang="es-MX" dirty="0">
                    <a:latin typeface="Segoe UI" panose="020B0502040204020203" pitchFamily="34" charset="0"/>
                    <a:cs typeface="Segoe UI" panose="020B0502040204020203" pitchFamily="34" charset="0"/>
                  </a:rPr>
                  <a:t> y proporciona puntos de vista y ejemplos de economistas y analistas del tema, así como definiciones y términos para entender mejor este fenómeno. La investigación cumple con los criterios de la materia de Economía General en la carrera de Ingeniería en Computación Inteligente de la Benemérita Universidad Autónoma de Aguascalientes.</a:t>
                </a:r>
              </a:p>
            </p:txBody>
          </p:sp>
        </p:grpSp>
        <p:sp>
          <p:nvSpPr>
            <p:cNvPr id="32" name="Rectángulo 31">
              <a:extLst>
                <a:ext uri="{FF2B5EF4-FFF2-40B4-BE49-F238E27FC236}">
                  <a16:creationId xmlns:a16="http://schemas.microsoft.com/office/drawing/2014/main" id="{17723648-D629-70EB-A1EB-30747AAD5403}"/>
                </a:ext>
              </a:extLst>
            </p:cNvPr>
            <p:cNvSpPr/>
            <p:nvPr/>
          </p:nvSpPr>
          <p:spPr>
            <a:xfrm>
              <a:off x="860051" y="3246289"/>
              <a:ext cx="8205890" cy="221861"/>
            </a:xfrm>
            <a:prstGeom prst="rect">
              <a:avLst/>
            </a:prstGeom>
            <a:solidFill>
              <a:schemeClr val="accent4">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5" name="Grupo 34">
            <a:extLst>
              <a:ext uri="{FF2B5EF4-FFF2-40B4-BE49-F238E27FC236}">
                <a16:creationId xmlns:a16="http://schemas.microsoft.com/office/drawing/2014/main" id="{28B9CF1E-3D15-C221-EAE0-6DFD3C4E943D}"/>
              </a:ext>
            </a:extLst>
          </p:cNvPr>
          <p:cNvGrpSpPr/>
          <p:nvPr/>
        </p:nvGrpSpPr>
        <p:grpSpPr>
          <a:xfrm>
            <a:off x="3991861" y="519942"/>
            <a:ext cx="7201479" cy="1578410"/>
            <a:chOff x="3991861" y="519942"/>
            <a:chExt cx="7201479" cy="1578410"/>
          </a:xfrm>
        </p:grpSpPr>
        <p:grpSp>
          <p:nvGrpSpPr>
            <p:cNvPr id="8" name="Grupo 7">
              <a:extLst>
                <a:ext uri="{FF2B5EF4-FFF2-40B4-BE49-F238E27FC236}">
                  <a16:creationId xmlns:a16="http://schemas.microsoft.com/office/drawing/2014/main" id="{3C22A215-8C33-CA81-5D6C-E5A96EC4C487}"/>
                </a:ext>
              </a:extLst>
            </p:cNvPr>
            <p:cNvGrpSpPr/>
            <p:nvPr/>
          </p:nvGrpSpPr>
          <p:grpSpPr>
            <a:xfrm>
              <a:off x="3993754" y="629531"/>
              <a:ext cx="7199586" cy="1468821"/>
              <a:chOff x="3899339" y="2146146"/>
              <a:chExt cx="7199586" cy="1468821"/>
            </a:xfrm>
          </p:grpSpPr>
          <p:sp>
            <p:nvSpPr>
              <p:cNvPr id="9" name="Rectángulo 8">
                <a:extLst>
                  <a:ext uri="{FF2B5EF4-FFF2-40B4-BE49-F238E27FC236}">
                    <a16:creationId xmlns:a16="http://schemas.microsoft.com/office/drawing/2014/main" id="{711FF0C6-409E-8594-5918-3AF8BDC39B57}"/>
                  </a:ext>
                </a:extLst>
              </p:cNvPr>
              <p:cNvSpPr/>
              <p:nvPr/>
            </p:nvSpPr>
            <p:spPr>
              <a:xfrm>
                <a:off x="3899339" y="2146146"/>
                <a:ext cx="7199586" cy="146882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a:extLst>
                  <a:ext uri="{FF2B5EF4-FFF2-40B4-BE49-F238E27FC236}">
                    <a16:creationId xmlns:a16="http://schemas.microsoft.com/office/drawing/2014/main" id="{A227DFB9-B67F-63A2-1E82-C6A4CC4983A6}"/>
                  </a:ext>
                </a:extLst>
              </p:cNvPr>
              <p:cNvSpPr txBox="1"/>
              <p:nvPr/>
            </p:nvSpPr>
            <p:spPr>
              <a:xfrm>
                <a:off x="4031435" y="2312685"/>
                <a:ext cx="6905445" cy="1200329"/>
              </a:xfrm>
              <a:prstGeom prst="rect">
                <a:avLst/>
              </a:prstGeom>
              <a:noFill/>
            </p:spPr>
            <p:txBody>
              <a:bodyPr wrap="square">
                <a:spAutoFit/>
              </a:bodyPr>
              <a:lstStyle/>
              <a:p>
                <a:pPr algn="just"/>
                <a:r>
                  <a:rPr lang="es-MX" dirty="0">
                    <a:latin typeface="Segoe UI" panose="020B0502040204020203" pitchFamily="34" charset="0"/>
                    <a:cs typeface="Segoe UI" panose="020B0502040204020203" pitchFamily="34" charset="0"/>
                  </a:rPr>
                  <a:t>Esto ha llevado a que la automatización industrial sea cada vez más utilizada en el ámbito industrial y </a:t>
                </a:r>
                <a:r>
                  <a:rPr lang="es-MX" b="1" dirty="0">
                    <a:solidFill>
                      <a:schemeClr val="accent4">
                        <a:lumMod val="75000"/>
                      </a:schemeClr>
                    </a:solidFill>
                    <a:latin typeface="Segoe UI" panose="020B0502040204020203" pitchFamily="34" charset="0"/>
                    <a:cs typeface="Segoe UI" panose="020B0502040204020203" pitchFamily="34" charset="0"/>
                  </a:rPr>
                  <a:t>ha generado cambios en la economía</a:t>
                </a:r>
                <a:r>
                  <a:rPr lang="es-MX" dirty="0">
                    <a:latin typeface="Segoe UI" panose="020B0502040204020203" pitchFamily="34" charset="0"/>
                    <a:cs typeface="Segoe UI" panose="020B0502040204020203" pitchFamily="34" charset="0"/>
                  </a:rPr>
                  <a:t>, especialmente en la oferta y la demanda de productos y servicios. </a:t>
                </a:r>
              </a:p>
            </p:txBody>
          </p:sp>
        </p:grpSp>
        <p:sp>
          <p:nvSpPr>
            <p:cNvPr id="34" name="Rectángulo 33">
              <a:extLst>
                <a:ext uri="{FF2B5EF4-FFF2-40B4-BE49-F238E27FC236}">
                  <a16:creationId xmlns:a16="http://schemas.microsoft.com/office/drawing/2014/main" id="{E1AA3AC7-D2BE-A11D-B067-3B7F6C7E9BDD}"/>
                </a:ext>
              </a:extLst>
            </p:cNvPr>
            <p:cNvSpPr/>
            <p:nvPr/>
          </p:nvSpPr>
          <p:spPr>
            <a:xfrm>
              <a:off x="3991861" y="519942"/>
              <a:ext cx="7199586" cy="221861"/>
            </a:xfrm>
            <a:prstGeom prst="rect">
              <a:avLst/>
            </a:prstGeom>
            <a:solidFill>
              <a:schemeClr val="accent4">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4133378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1000"/>
                                        <p:tgtEl>
                                          <p:spTgt spid="36"/>
                                        </p:tgtEl>
                                      </p:cBhvr>
                                    </p:animEffect>
                                    <p:anim calcmode="lin" valueType="num">
                                      <p:cBhvr>
                                        <p:cTn id="14" dur="1000" fill="hold"/>
                                        <p:tgtEl>
                                          <p:spTgt spid="36"/>
                                        </p:tgtEl>
                                        <p:attrNameLst>
                                          <p:attrName>ppt_x</p:attrName>
                                        </p:attrNameLst>
                                      </p:cBhvr>
                                      <p:tavLst>
                                        <p:tav tm="0">
                                          <p:val>
                                            <p:strVal val="#ppt_x"/>
                                          </p:val>
                                        </p:tav>
                                        <p:tav tm="100000">
                                          <p:val>
                                            <p:strVal val="#ppt_x"/>
                                          </p:val>
                                        </p:tav>
                                      </p:tavLst>
                                    </p:anim>
                                    <p:anim calcmode="lin" valueType="num">
                                      <p:cBhvr>
                                        <p:cTn id="1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Cuatro tendencias en robots industriales para 2021 | Modern Machine Shop  México">
            <a:extLst>
              <a:ext uri="{FF2B5EF4-FFF2-40B4-BE49-F238E27FC236}">
                <a16:creationId xmlns:a16="http://schemas.microsoft.com/office/drawing/2014/main" id="{91DAB60B-E981-2ABF-2BF1-1892890AB398}"/>
              </a:ext>
            </a:extLst>
          </p:cNvPr>
          <p:cNvPicPr>
            <a:picLocks noChangeAspect="1" noChangeArrowheads="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l="2506" t="30278" r="4813" b="16883"/>
          <a:stretch/>
        </p:blipFill>
        <p:spPr bwMode="auto">
          <a:xfrm>
            <a:off x="0" y="1377109"/>
            <a:ext cx="12191997" cy="492185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D2FF18A2-92AB-558B-6248-E18181CF8079}"/>
              </a:ext>
            </a:extLst>
          </p:cNvPr>
          <p:cNvSpPr/>
          <p:nvPr/>
        </p:nvSpPr>
        <p:spPr>
          <a:xfrm>
            <a:off x="0" y="0"/>
            <a:ext cx="12234755" cy="559041"/>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Rectángulo 4">
            <a:extLst>
              <a:ext uri="{FF2B5EF4-FFF2-40B4-BE49-F238E27FC236}">
                <a16:creationId xmlns:a16="http://schemas.microsoft.com/office/drawing/2014/main" id="{CBB60131-21F1-0440-AE26-16EB71036E4F}"/>
              </a:ext>
            </a:extLst>
          </p:cNvPr>
          <p:cNvSpPr/>
          <p:nvPr/>
        </p:nvSpPr>
        <p:spPr>
          <a:xfrm>
            <a:off x="-2" y="6298959"/>
            <a:ext cx="12234755" cy="559041"/>
          </a:xfrm>
          <a:prstGeom prst="rect">
            <a:avLst/>
          </a:prstGeom>
          <a:solidFill>
            <a:schemeClr val="bg2">
              <a:lumMod val="1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6" name="Grupo 5">
            <a:extLst>
              <a:ext uri="{FF2B5EF4-FFF2-40B4-BE49-F238E27FC236}">
                <a16:creationId xmlns:a16="http://schemas.microsoft.com/office/drawing/2014/main" id="{F0B13C1E-286A-6E59-3F62-B0811DD82382}"/>
              </a:ext>
            </a:extLst>
          </p:cNvPr>
          <p:cNvGrpSpPr/>
          <p:nvPr/>
        </p:nvGrpSpPr>
        <p:grpSpPr>
          <a:xfrm>
            <a:off x="-2" y="765391"/>
            <a:ext cx="8853939" cy="830997"/>
            <a:chOff x="4012" y="611668"/>
            <a:chExt cx="8853939" cy="830997"/>
          </a:xfrm>
        </p:grpSpPr>
        <p:sp>
          <p:nvSpPr>
            <p:cNvPr id="7" name="Rectángulo 6">
              <a:extLst>
                <a:ext uri="{FF2B5EF4-FFF2-40B4-BE49-F238E27FC236}">
                  <a16:creationId xmlns:a16="http://schemas.microsoft.com/office/drawing/2014/main" id="{31D05090-455B-2A81-8207-73EC2B3AC8A8}"/>
                </a:ext>
              </a:extLst>
            </p:cNvPr>
            <p:cNvSpPr/>
            <p:nvPr/>
          </p:nvSpPr>
          <p:spPr>
            <a:xfrm>
              <a:off x="481204" y="666250"/>
              <a:ext cx="8376747" cy="721832"/>
            </a:xfrm>
            <a:prstGeom prst="rect">
              <a:avLst/>
            </a:prstGeom>
            <a:solidFill>
              <a:schemeClr val="accent4">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7">
              <a:extLst>
                <a:ext uri="{FF2B5EF4-FFF2-40B4-BE49-F238E27FC236}">
                  <a16:creationId xmlns:a16="http://schemas.microsoft.com/office/drawing/2014/main" id="{9550079D-B535-0C4C-F175-D5187986D9A9}"/>
                </a:ext>
              </a:extLst>
            </p:cNvPr>
            <p:cNvSpPr/>
            <p:nvPr/>
          </p:nvSpPr>
          <p:spPr>
            <a:xfrm>
              <a:off x="4012" y="666250"/>
              <a:ext cx="400050" cy="721832"/>
            </a:xfrm>
            <a:prstGeom prst="rect">
              <a:avLst/>
            </a:prstGeom>
            <a:solidFill>
              <a:schemeClr val="accent4">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CuadroTexto 8">
              <a:extLst>
                <a:ext uri="{FF2B5EF4-FFF2-40B4-BE49-F238E27FC236}">
                  <a16:creationId xmlns:a16="http://schemas.microsoft.com/office/drawing/2014/main" id="{9072C0E5-5278-8992-20B1-BF07C9836BB4}"/>
                </a:ext>
              </a:extLst>
            </p:cNvPr>
            <p:cNvSpPr txBox="1"/>
            <p:nvPr/>
          </p:nvSpPr>
          <p:spPr>
            <a:xfrm>
              <a:off x="481205" y="611668"/>
              <a:ext cx="7899554" cy="830997"/>
            </a:xfrm>
            <a:prstGeom prst="rect">
              <a:avLst/>
            </a:prstGeom>
            <a:noFill/>
          </p:spPr>
          <p:txBody>
            <a:bodyPr wrap="square" rtlCol="0">
              <a:spAutoFit/>
            </a:bodyPr>
            <a:lstStyle/>
            <a:p>
              <a:r>
                <a:rPr lang="es-MX" sz="4800" b="1" dirty="0">
                  <a:latin typeface="Segoe UI" panose="020B0502040204020203" pitchFamily="34" charset="0"/>
                  <a:cs typeface="Segoe UI" panose="020B0502040204020203" pitchFamily="34" charset="0"/>
                </a:rPr>
                <a:t> MATERIALES Y MÉTODOS</a:t>
              </a:r>
            </a:p>
          </p:txBody>
        </p:sp>
      </p:grpSp>
      <p:grpSp>
        <p:nvGrpSpPr>
          <p:cNvPr id="14" name="Grupo 13">
            <a:extLst>
              <a:ext uri="{FF2B5EF4-FFF2-40B4-BE49-F238E27FC236}">
                <a16:creationId xmlns:a16="http://schemas.microsoft.com/office/drawing/2014/main" id="{069EB6AB-04BC-87C4-C979-3BD08B0A09C7}"/>
              </a:ext>
            </a:extLst>
          </p:cNvPr>
          <p:cNvGrpSpPr/>
          <p:nvPr/>
        </p:nvGrpSpPr>
        <p:grpSpPr>
          <a:xfrm>
            <a:off x="-2" y="1741158"/>
            <a:ext cx="12192000" cy="1345291"/>
            <a:chOff x="-2" y="1741158"/>
            <a:chExt cx="12192000" cy="1345291"/>
          </a:xfrm>
        </p:grpSpPr>
        <p:grpSp>
          <p:nvGrpSpPr>
            <p:cNvPr id="26" name="Grupo 25">
              <a:extLst>
                <a:ext uri="{FF2B5EF4-FFF2-40B4-BE49-F238E27FC236}">
                  <a16:creationId xmlns:a16="http://schemas.microsoft.com/office/drawing/2014/main" id="{3FB11320-E879-717C-AEE0-1EDC13D6DAFC}"/>
                </a:ext>
              </a:extLst>
            </p:cNvPr>
            <p:cNvGrpSpPr/>
            <p:nvPr/>
          </p:nvGrpSpPr>
          <p:grpSpPr>
            <a:xfrm>
              <a:off x="-2" y="1746593"/>
              <a:ext cx="12192000" cy="1339856"/>
              <a:chOff x="0" y="1846351"/>
              <a:chExt cx="12192000" cy="1339856"/>
            </a:xfrm>
          </p:grpSpPr>
          <p:grpSp>
            <p:nvGrpSpPr>
              <p:cNvPr id="25" name="Grupo 24">
                <a:extLst>
                  <a:ext uri="{FF2B5EF4-FFF2-40B4-BE49-F238E27FC236}">
                    <a16:creationId xmlns:a16="http://schemas.microsoft.com/office/drawing/2014/main" id="{07B2D42B-6C16-A95F-43AE-A50251C027EA}"/>
                  </a:ext>
                </a:extLst>
              </p:cNvPr>
              <p:cNvGrpSpPr/>
              <p:nvPr/>
            </p:nvGrpSpPr>
            <p:grpSpPr>
              <a:xfrm>
                <a:off x="0" y="1846351"/>
                <a:ext cx="9375227" cy="1339856"/>
                <a:chOff x="294290" y="1825704"/>
                <a:chExt cx="9375227" cy="1339856"/>
              </a:xfrm>
            </p:grpSpPr>
            <p:sp>
              <p:nvSpPr>
                <p:cNvPr id="17" name="Rectángulo 16">
                  <a:extLst>
                    <a:ext uri="{FF2B5EF4-FFF2-40B4-BE49-F238E27FC236}">
                      <a16:creationId xmlns:a16="http://schemas.microsoft.com/office/drawing/2014/main" id="{15CF4E2E-2108-5114-875B-6D8DDC24A70F}"/>
                    </a:ext>
                  </a:extLst>
                </p:cNvPr>
                <p:cNvSpPr/>
                <p:nvPr/>
              </p:nvSpPr>
              <p:spPr>
                <a:xfrm>
                  <a:off x="294290" y="1825704"/>
                  <a:ext cx="9375227" cy="1339856"/>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a:extLst>
                    <a:ext uri="{FF2B5EF4-FFF2-40B4-BE49-F238E27FC236}">
                      <a16:creationId xmlns:a16="http://schemas.microsoft.com/office/drawing/2014/main" id="{6D9E6E27-81F3-03AE-BDE0-7031175DDFED}"/>
                    </a:ext>
                  </a:extLst>
                </p:cNvPr>
                <p:cNvSpPr txBox="1"/>
                <p:nvPr/>
              </p:nvSpPr>
              <p:spPr>
                <a:xfrm>
                  <a:off x="433036" y="1895468"/>
                  <a:ext cx="9097734" cy="1200329"/>
                </a:xfrm>
                <a:prstGeom prst="rect">
                  <a:avLst/>
                </a:prstGeom>
                <a:noFill/>
              </p:spPr>
              <p:txBody>
                <a:bodyPr wrap="square">
                  <a:spAutoFit/>
                </a:bodyPr>
                <a:lstStyle/>
                <a:p>
                  <a:pPr algn="just"/>
                  <a:r>
                    <a:rPr lang="es-MX" dirty="0">
                      <a:latin typeface="Segoe UI" panose="020B0502040204020203" pitchFamily="34" charset="0"/>
                      <a:cs typeface="Segoe UI" panose="020B0502040204020203" pitchFamily="34" charset="0"/>
                    </a:rPr>
                    <a:t>La investigación se realizó completamente de manera digital, utilizando varias páginas web, presentaciones proporcionadas por el profesor y conocimientos previos del tema. Se utilizó una computadora con acceso a Internet para buscar información relevante, así como herramientas digitales para la elaboración de documentos y el diseño gráfico. </a:t>
                  </a:r>
                </a:p>
              </p:txBody>
            </p:sp>
          </p:grpSp>
          <p:pic>
            <p:nvPicPr>
              <p:cNvPr id="9218" name="Picture 2" descr="Usar herramientas digitales para seguir siendo competitivo">
                <a:extLst>
                  <a:ext uri="{FF2B5EF4-FFF2-40B4-BE49-F238E27FC236}">
                    <a16:creationId xmlns:a16="http://schemas.microsoft.com/office/drawing/2014/main" id="{399645CC-BD64-9CE2-8A4C-33B7B0DD9B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08"/>
              <a:stretch/>
            </p:blipFill>
            <p:spPr bwMode="auto">
              <a:xfrm>
                <a:off x="9375226" y="1846351"/>
                <a:ext cx="2816774" cy="133985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2" name="Rectángulo 1">
              <a:extLst>
                <a:ext uri="{FF2B5EF4-FFF2-40B4-BE49-F238E27FC236}">
                  <a16:creationId xmlns:a16="http://schemas.microsoft.com/office/drawing/2014/main" id="{971608FD-EECF-E17F-B87A-B999A8660C9A}"/>
                </a:ext>
              </a:extLst>
            </p:cNvPr>
            <p:cNvSpPr/>
            <p:nvPr/>
          </p:nvSpPr>
          <p:spPr>
            <a:xfrm>
              <a:off x="-2" y="1741158"/>
              <a:ext cx="12191997" cy="63493"/>
            </a:xfrm>
            <a:prstGeom prst="rect">
              <a:avLst/>
            </a:prstGeom>
            <a:solidFill>
              <a:schemeClr val="accent4">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 name="Grupo 14">
            <a:extLst>
              <a:ext uri="{FF2B5EF4-FFF2-40B4-BE49-F238E27FC236}">
                <a16:creationId xmlns:a16="http://schemas.microsoft.com/office/drawing/2014/main" id="{C01BF0BA-9A75-A9F1-999D-64729E3FE5AA}"/>
              </a:ext>
            </a:extLst>
          </p:cNvPr>
          <p:cNvGrpSpPr/>
          <p:nvPr/>
        </p:nvGrpSpPr>
        <p:grpSpPr>
          <a:xfrm>
            <a:off x="0" y="3222503"/>
            <a:ext cx="12192000" cy="1339857"/>
            <a:chOff x="0" y="3222503"/>
            <a:chExt cx="12192000" cy="1339857"/>
          </a:xfrm>
        </p:grpSpPr>
        <p:grpSp>
          <p:nvGrpSpPr>
            <p:cNvPr id="27" name="Grupo 26">
              <a:extLst>
                <a:ext uri="{FF2B5EF4-FFF2-40B4-BE49-F238E27FC236}">
                  <a16:creationId xmlns:a16="http://schemas.microsoft.com/office/drawing/2014/main" id="{1BAC4029-7726-8372-16A6-2D0823679993}"/>
                </a:ext>
              </a:extLst>
            </p:cNvPr>
            <p:cNvGrpSpPr/>
            <p:nvPr/>
          </p:nvGrpSpPr>
          <p:grpSpPr>
            <a:xfrm>
              <a:off x="0" y="3222504"/>
              <a:ext cx="12192000" cy="1339856"/>
              <a:chOff x="0" y="3347136"/>
              <a:chExt cx="12192000" cy="1339856"/>
            </a:xfrm>
          </p:grpSpPr>
          <p:grpSp>
            <p:nvGrpSpPr>
              <p:cNvPr id="24" name="Grupo 23">
                <a:extLst>
                  <a:ext uri="{FF2B5EF4-FFF2-40B4-BE49-F238E27FC236}">
                    <a16:creationId xmlns:a16="http://schemas.microsoft.com/office/drawing/2014/main" id="{8E5FE9CE-5332-C918-42B5-CCA7B923242C}"/>
                  </a:ext>
                </a:extLst>
              </p:cNvPr>
              <p:cNvGrpSpPr/>
              <p:nvPr/>
            </p:nvGrpSpPr>
            <p:grpSpPr>
              <a:xfrm>
                <a:off x="0" y="3347136"/>
                <a:ext cx="9375227" cy="1339856"/>
                <a:chOff x="294290" y="3318163"/>
                <a:chExt cx="9375227" cy="1339856"/>
              </a:xfrm>
            </p:grpSpPr>
            <p:sp>
              <p:nvSpPr>
                <p:cNvPr id="18" name="Rectángulo 17">
                  <a:extLst>
                    <a:ext uri="{FF2B5EF4-FFF2-40B4-BE49-F238E27FC236}">
                      <a16:creationId xmlns:a16="http://schemas.microsoft.com/office/drawing/2014/main" id="{C8A2D01C-D7B3-2BA4-7D17-EB814E8D2622}"/>
                    </a:ext>
                  </a:extLst>
                </p:cNvPr>
                <p:cNvSpPr/>
                <p:nvPr/>
              </p:nvSpPr>
              <p:spPr>
                <a:xfrm>
                  <a:off x="294290" y="3318163"/>
                  <a:ext cx="9375227" cy="1339856"/>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0">
                  <a:extLst>
                    <a:ext uri="{FF2B5EF4-FFF2-40B4-BE49-F238E27FC236}">
                      <a16:creationId xmlns:a16="http://schemas.microsoft.com/office/drawing/2014/main" id="{74A53E43-10C7-2717-DD42-CE86ED8998BA}"/>
                    </a:ext>
                  </a:extLst>
                </p:cNvPr>
                <p:cNvSpPr txBox="1"/>
                <p:nvPr/>
              </p:nvSpPr>
              <p:spPr>
                <a:xfrm>
                  <a:off x="433036" y="3387927"/>
                  <a:ext cx="9097734" cy="1200329"/>
                </a:xfrm>
                <a:prstGeom prst="rect">
                  <a:avLst/>
                </a:prstGeom>
                <a:noFill/>
              </p:spPr>
              <p:txBody>
                <a:bodyPr wrap="square">
                  <a:spAutoFit/>
                </a:bodyPr>
                <a:lstStyle/>
                <a:p>
                  <a:pPr algn="just"/>
                  <a:r>
                    <a:rPr lang="es-MX" dirty="0">
                      <a:latin typeface="Segoe UI" panose="020B0502040204020203" pitchFamily="34" charset="0"/>
                      <a:cs typeface="Segoe UI" panose="020B0502040204020203" pitchFamily="34" charset="0"/>
                    </a:rPr>
                    <a:t>Se citaron las definiciones e ideas importantes y se agregaron referencias en el pie de página para facilitar el acceso a la fuente de información. Se utilizaron diferentes recursos visuales, tamaños y formas de tipografía para hacer el documento más atractivo y coherente con la información abordada. </a:t>
                  </a:r>
                </a:p>
              </p:txBody>
            </p:sp>
          </p:grpSp>
          <p:pic>
            <p:nvPicPr>
              <p:cNvPr id="9220" name="Picture 4" descr="Cómo podemos enriquecer nuestras clases con los recursos visuales  digitales? | Blog de Alberto Valdés Guada">
                <a:extLst>
                  <a:ext uri="{FF2B5EF4-FFF2-40B4-BE49-F238E27FC236}">
                    <a16:creationId xmlns:a16="http://schemas.microsoft.com/office/drawing/2014/main" id="{FF4A2955-E95A-387F-C218-C91FD71EFB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024" b="15463"/>
              <a:stretch/>
            </p:blipFill>
            <p:spPr bwMode="auto">
              <a:xfrm>
                <a:off x="9375226" y="3347136"/>
                <a:ext cx="2816774" cy="133985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3" name="Rectángulo 2">
              <a:extLst>
                <a:ext uri="{FF2B5EF4-FFF2-40B4-BE49-F238E27FC236}">
                  <a16:creationId xmlns:a16="http://schemas.microsoft.com/office/drawing/2014/main" id="{F9C1BB79-65E5-09B6-ED2E-1E6D7D7F0C14}"/>
                </a:ext>
              </a:extLst>
            </p:cNvPr>
            <p:cNvSpPr/>
            <p:nvPr/>
          </p:nvSpPr>
          <p:spPr>
            <a:xfrm>
              <a:off x="3" y="3222503"/>
              <a:ext cx="12191997" cy="63493"/>
            </a:xfrm>
            <a:prstGeom prst="rect">
              <a:avLst/>
            </a:prstGeom>
            <a:solidFill>
              <a:schemeClr val="accent4">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6" name="Grupo 15">
            <a:extLst>
              <a:ext uri="{FF2B5EF4-FFF2-40B4-BE49-F238E27FC236}">
                <a16:creationId xmlns:a16="http://schemas.microsoft.com/office/drawing/2014/main" id="{6A759589-FD59-3293-F3CC-7245AC1A325B}"/>
              </a:ext>
            </a:extLst>
          </p:cNvPr>
          <p:cNvGrpSpPr/>
          <p:nvPr/>
        </p:nvGrpSpPr>
        <p:grpSpPr>
          <a:xfrm>
            <a:off x="-3" y="4698415"/>
            <a:ext cx="12192000" cy="1339858"/>
            <a:chOff x="-3" y="4698415"/>
            <a:chExt cx="12192000" cy="1339858"/>
          </a:xfrm>
        </p:grpSpPr>
        <p:grpSp>
          <p:nvGrpSpPr>
            <p:cNvPr id="29" name="Grupo 28">
              <a:extLst>
                <a:ext uri="{FF2B5EF4-FFF2-40B4-BE49-F238E27FC236}">
                  <a16:creationId xmlns:a16="http://schemas.microsoft.com/office/drawing/2014/main" id="{8E6DC317-4FCB-A65A-6E68-32B1398F4265}"/>
                </a:ext>
              </a:extLst>
            </p:cNvPr>
            <p:cNvGrpSpPr/>
            <p:nvPr/>
          </p:nvGrpSpPr>
          <p:grpSpPr>
            <a:xfrm>
              <a:off x="-2" y="4698416"/>
              <a:ext cx="12191999" cy="1339857"/>
              <a:chOff x="0" y="4846292"/>
              <a:chExt cx="12191999" cy="1339857"/>
            </a:xfrm>
          </p:grpSpPr>
          <p:grpSp>
            <p:nvGrpSpPr>
              <p:cNvPr id="23" name="Grupo 22">
                <a:extLst>
                  <a:ext uri="{FF2B5EF4-FFF2-40B4-BE49-F238E27FC236}">
                    <a16:creationId xmlns:a16="http://schemas.microsoft.com/office/drawing/2014/main" id="{240CC7ED-DEC7-4578-4FFB-6D02AB50CB97}"/>
                  </a:ext>
                </a:extLst>
              </p:cNvPr>
              <p:cNvGrpSpPr/>
              <p:nvPr/>
            </p:nvGrpSpPr>
            <p:grpSpPr>
              <a:xfrm>
                <a:off x="0" y="4846292"/>
                <a:ext cx="9375227" cy="1339856"/>
                <a:chOff x="294290" y="4803972"/>
                <a:chExt cx="9375227" cy="1339856"/>
              </a:xfrm>
            </p:grpSpPr>
            <p:sp>
              <p:nvSpPr>
                <p:cNvPr id="19" name="Rectángulo 18">
                  <a:extLst>
                    <a:ext uri="{FF2B5EF4-FFF2-40B4-BE49-F238E27FC236}">
                      <a16:creationId xmlns:a16="http://schemas.microsoft.com/office/drawing/2014/main" id="{4E151730-4530-DBF5-89DA-3663F3FDB71C}"/>
                    </a:ext>
                  </a:extLst>
                </p:cNvPr>
                <p:cNvSpPr/>
                <p:nvPr/>
              </p:nvSpPr>
              <p:spPr>
                <a:xfrm>
                  <a:off x="294290" y="4803972"/>
                  <a:ext cx="9375227" cy="1339856"/>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CuadroTexto 11">
                  <a:extLst>
                    <a:ext uri="{FF2B5EF4-FFF2-40B4-BE49-F238E27FC236}">
                      <a16:creationId xmlns:a16="http://schemas.microsoft.com/office/drawing/2014/main" id="{385DDDC2-9D8D-0674-18ED-67BB03B117E5}"/>
                    </a:ext>
                  </a:extLst>
                </p:cNvPr>
                <p:cNvSpPr txBox="1"/>
                <p:nvPr/>
              </p:nvSpPr>
              <p:spPr>
                <a:xfrm>
                  <a:off x="433036" y="5012235"/>
                  <a:ext cx="9097734" cy="923330"/>
                </a:xfrm>
                <a:prstGeom prst="rect">
                  <a:avLst/>
                </a:prstGeom>
                <a:noFill/>
              </p:spPr>
              <p:txBody>
                <a:bodyPr wrap="square">
                  <a:spAutoFit/>
                </a:bodyPr>
                <a:lstStyle/>
                <a:p>
                  <a:pPr algn="just"/>
                  <a:r>
                    <a:rPr lang="es-MX" dirty="0">
                      <a:latin typeface="Segoe UI" panose="020B0502040204020203" pitchFamily="34" charset="0"/>
                      <a:cs typeface="Segoe UI" panose="020B0502040204020203" pitchFamily="34" charset="0"/>
                    </a:rPr>
                    <a:t>La investigación se completó en dos días, y se hizo una revisión posterior para mejorar la tipografía y distribución del trabajo. La investigación proporcionó una valiosa experiencia en la utilización de herramientas digitales y metodología de investigación.</a:t>
                  </a:r>
                </a:p>
              </p:txBody>
            </p:sp>
          </p:grpSp>
          <p:pic>
            <p:nvPicPr>
              <p:cNvPr id="28" name="Imagen 27">
                <a:extLst>
                  <a:ext uri="{FF2B5EF4-FFF2-40B4-BE49-F238E27FC236}">
                    <a16:creationId xmlns:a16="http://schemas.microsoft.com/office/drawing/2014/main" id="{6B754EF6-A032-E0D0-AA65-23DD9CC7861E}"/>
                  </a:ext>
                </a:extLst>
              </p:cNvPr>
              <p:cNvPicPr>
                <a:picLocks noChangeAspect="1"/>
              </p:cNvPicPr>
              <p:nvPr/>
            </p:nvPicPr>
            <p:blipFill rotWithShape="1">
              <a:blip r:embed="rId5"/>
              <a:srcRect l="14974" r="13373" b="40057"/>
              <a:stretch/>
            </p:blipFill>
            <p:spPr>
              <a:xfrm>
                <a:off x="9375224" y="4868567"/>
                <a:ext cx="2816775" cy="1317582"/>
              </a:xfrm>
              <a:prstGeom prst="rect">
                <a:avLst/>
              </a:prstGeom>
              <a:effectLst>
                <a:outerShdw blurRad="50800" dist="38100" dir="5400000" algn="t" rotWithShape="0">
                  <a:prstClr val="black">
                    <a:alpha val="40000"/>
                  </a:prstClr>
                </a:outerShdw>
              </a:effectLst>
            </p:spPr>
          </p:pic>
        </p:grpSp>
        <p:sp>
          <p:nvSpPr>
            <p:cNvPr id="13" name="Rectángulo 12">
              <a:extLst>
                <a:ext uri="{FF2B5EF4-FFF2-40B4-BE49-F238E27FC236}">
                  <a16:creationId xmlns:a16="http://schemas.microsoft.com/office/drawing/2014/main" id="{C98CAEEB-C852-F90A-6FCC-E76B8D53E9F7}"/>
                </a:ext>
              </a:extLst>
            </p:cNvPr>
            <p:cNvSpPr/>
            <p:nvPr/>
          </p:nvSpPr>
          <p:spPr>
            <a:xfrm>
              <a:off x="-3" y="4698415"/>
              <a:ext cx="12191997" cy="63493"/>
            </a:xfrm>
            <a:prstGeom prst="rect">
              <a:avLst/>
            </a:prstGeom>
            <a:solidFill>
              <a:schemeClr val="accent4">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20199787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9222"/>
                                        </p:tgtEl>
                                        <p:attrNameLst>
                                          <p:attrName>style.visibility</p:attrName>
                                        </p:attrNameLst>
                                      </p:cBhvr>
                                      <p:to>
                                        <p:strVal val="visible"/>
                                      </p:to>
                                    </p:set>
                                    <p:animEffect transition="in" filter="fade">
                                      <p:cBhvr>
                                        <p:cTn id="12" dur="500"/>
                                        <p:tgtEl>
                                          <p:spTgt spid="9222"/>
                                        </p:tgtEl>
                                      </p:cBhvr>
                                    </p:animEffect>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7"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47"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n 36">
            <a:extLst>
              <a:ext uri="{FF2B5EF4-FFF2-40B4-BE49-F238E27FC236}">
                <a16:creationId xmlns:a16="http://schemas.microsoft.com/office/drawing/2014/main" id="{B0649ED9-32F3-6CC0-27FE-DC632C7239EB}"/>
              </a:ext>
            </a:extLst>
          </p:cNvPr>
          <p:cNvPicPr>
            <a:picLocks noChangeAspect="1"/>
          </p:cNvPicPr>
          <p:nvPr/>
        </p:nvPicPr>
        <p:blipFill rotWithShape="1">
          <a:blip r:embed="rId2"/>
          <a:srcRect b="15389"/>
          <a:stretch/>
        </p:blipFill>
        <p:spPr>
          <a:xfrm>
            <a:off x="5932783" y="1766735"/>
            <a:ext cx="6261135" cy="5091265"/>
          </a:xfrm>
          <a:prstGeom prst="rect">
            <a:avLst/>
          </a:prstGeom>
        </p:spPr>
      </p:pic>
      <p:pic>
        <p:nvPicPr>
          <p:cNvPr id="16" name="Imagen 15">
            <a:extLst>
              <a:ext uri="{FF2B5EF4-FFF2-40B4-BE49-F238E27FC236}">
                <a16:creationId xmlns:a16="http://schemas.microsoft.com/office/drawing/2014/main" id="{124BE565-890C-4A63-1560-C81BDF49E598}"/>
              </a:ext>
            </a:extLst>
          </p:cNvPr>
          <p:cNvPicPr>
            <a:picLocks noChangeAspect="1"/>
          </p:cNvPicPr>
          <p:nvPr/>
        </p:nvPicPr>
        <p:blipFill rotWithShape="1">
          <a:blip r:embed="rId3"/>
          <a:srcRect l="6230" t="20610" r="60486" b="7058"/>
          <a:stretch/>
        </p:blipFill>
        <p:spPr>
          <a:xfrm>
            <a:off x="-1" y="559040"/>
            <a:ext cx="5635512" cy="5539080"/>
          </a:xfrm>
          <a:prstGeom prst="rect">
            <a:avLst/>
          </a:prstGeom>
          <a:effectLst>
            <a:innerShdw blurRad="114300">
              <a:prstClr val="black"/>
            </a:innerShdw>
          </a:effectLst>
        </p:spPr>
      </p:pic>
      <p:sp>
        <p:nvSpPr>
          <p:cNvPr id="4" name="Rectángulo 3">
            <a:extLst>
              <a:ext uri="{FF2B5EF4-FFF2-40B4-BE49-F238E27FC236}">
                <a16:creationId xmlns:a16="http://schemas.microsoft.com/office/drawing/2014/main" id="{D2FF18A2-92AB-558B-6248-E18181CF8079}"/>
              </a:ext>
            </a:extLst>
          </p:cNvPr>
          <p:cNvSpPr/>
          <p:nvPr/>
        </p:nvSpPr>
        <p:spPr>
          <a:xfrm>
            <a:off x="0" y="0"/>
            <a:ext cx="12234755" cy="559041"/>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6" name="Grupo 5">
            <a:extLst>
              <a:ext uri="{FF2B5EF4-FFF2-40B4-BE49-F238E27FC236}">
                <a16:creationId xmlns:a16="http://schemas.microsoft.com/office/drawing/2014/main" id="{F0B13C1E-286A-6E59-3F62-B0811DD82382}"/>
              </a:ext>
            </a:extLst>
          </p:cNvPr>
          <p:cNvGrpSpPr/>
          <p:nvPr/>
        </p:nvGrpSpPr>
        <p:grpSpPr>
          <a:xfrm>
            <a:off x="-2" y="765391"/>
            <a:ext cx="9618454" cy="830997"/>
            <a:chOff x="4012" y="611668"/>
            <a:chExt cx="8789521" cy="830997"/>
          </a:xfrm>
        </p:grpSpPr>
        <p:sp>
          <p:nvSpPr>
            <p:cNvPr id="7" name="Rectángulo 6">
              <a:extLst>
                <a:ext uri="{FF2B5EF4-FFF2-40B4-BE49-F238E27FC236}">
                  <a16:creationId xmlns:a16="http://schemas.microsoft.com/office/drawing/2014/main" id="{31D05090-455B-2A81-8207-73EC2B3AC8A8}"/>
                </a:ext>
              </a:extLst>
            </p:cNvPr>
            <p:cNvSpPr/>
            <p:nvPr/>
          </p:nvSpPr>
          <p:spPr>
            <a:xfrm>
              <a:off x="481203" y="666250"/>
              <a:ext cx="8312330" cy="721832"/>
            </a:xfrm>
            <a:prstGeom prst="rect">
              <a:avLst/>
            </a:prstGeom>
            <a:solidFill>
              <a:schemeClr val="accent4">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7">
              <a:extLst>
                <a:ext uri="{FF2B5EF4-FFF2-40B4-BE49-F238E27FC236}">
                  <a16:creationId xmlns:a16="http://schemas.microsoft.com/office/drawing/2014/main" id="{9550079D-B535-0C4C-F175-D5187986D9A9}"/>
                </a:ext>
              </a:extLst>
            </p:cNvPr>
            <p:cNvSpPr/>
            <p:nvPr/>
          </p:nvSpPr>
          <p:spPr>
            <a:xfrm>
              <a:off x="4012" y="666250"/>
              <a:ext cx="400050" cy="721832"/>
            </a:xfrm>
            <a:prstGeom prst="rect">
              <a:avLst/>
            </a:prstGeom>
            <a:solidFill>
              <a:schemeClr val="accent4">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CuadroTexto 8">
              <a:extLst>
                <a:ext uri="{FF2B5EF4-FFF2-40B4-BE49-F238E27FC236}">
                  <a16:creationId xmlns:a16="http://schemas.microsoft.com/office/drawing/2014/main" id="{9072C0E5-5278-8992-20B1-BF07C9836BB4}"/>
                </a:ext>
              </a:extLst>
            </p:cNvPr>
            <p:cNvSpPr txBox="1"/>
            <p:nvPr/>
          </p:nvSpPr>
          <p:spPr>
            <a:xfrm>
              <a:off x="481205" y="611668"/>
              <a:ext cx="8052190" cy="830997"/>
            </a:xfrm>
            <a:prstGeom prst="rect">
              <a:avLst/>
            </a:prstGeom>
            <a:noFill/>
          </p:spPr>
          <p:txBody>
            <a:bodyPr wrap="square" rtlCol="0">
              <a:spAutoFit/>
            </a:bodyPr>
            <a:lstStyle/>
            <a:p>
              <a:r>
                <a:rPr lang="es-MX" sz="4800" b="1" dirty="0">
                  <a:latin typeface="Segoe UI" panose="020B0502040204020203" pitchFamily="34" charset="0"/>
                  <a:cs typeface="Segoe UI" panose="020B0502040204020203" pitchFamily="34" charset="0"/>
                </a:rPr>
                <a:t> RESULTADOS </a:t>
              </a:r>
              <a:r>
                <a:rPr lang="es-MX" sz="4800" b="1" dirty="0">
                  <a:solidFill>
                    <a:schemeClr val="accent4">
                      <a:lumMod val="75000"/>
                    </a:schemeClr>
                  </a:solidFill>
                  <a:latin typeface="Segoe UI" panose="020B0502040204020203" pitchFamily="34" charset="0"/>
                  <a:cs typeface="Segoe UI" panose="020B0502040204020203" pitchFamily="34" charset="0"/>
                </a:rPr>
                <a:t>(Marco teórico)</a:t>
              </a:r>
            </a:p>
          </p:txBody>
        </p:sp>
      </p:grpSp>
      <p:grpSp>
        <p:nvGrpSpPr>
          <p:cNvPr id="33" name="Grupo 32">
            <a:extLst>
              <a:ext uri="{FF2B5EF4-FFF2-40B4-BE49-F238E27FC236}">
                <a16:creationId xmlns:a16="http://schemas.microsoft.com/office/drawing/2014/main" id="{FE5EAA71-3B68-AFB1-257A-64C7A152FF12}"/>
              </a:ext>
            </a:extLst>
          </p:cNvPr>
          <p:cNvGrpSpPr/>
          <p:nvPr/>
        </p:nvGrpSpPr>
        <p:grpSpPr>
          <a:xfrm>
            <a:off x="1741693" y="1956934"/>
            <a:ext cx="8949478" cy="2436774"/>
            <a:chOff x="1741693" y="1956934"/>
            <a:chExt cx="8949478" cy="2436774"/>
          </a:xfrm>
        </p:grpSpPr>
        <p:grpSp>
          <p:nvGrpSpPr>
            <p:cNvPr id="28" name="Grupo 27">
              <a:extLst>
                <a:ext uri="{FF2B5EF4-FFF2-40B4-BE49-F238E27FC236}">
                  <a16:creationId xmlns:a16="http://schemas.microsoft.com/office/drawing/2014/main" id="{F962051A-BE79-8C6C-A13E-77CC02E41DFA}"/>
                </a:ext>
              </a:extLst>
            </p:cNvPr>
            <p:cNvGrpSpPr/>
            <p:nvPr/>
          </p:nvGrpSpPr>
          <p:grpSpPr>
            <a:xfrm>
              <a:off x="1741693" y="1956935"/>
              <a:ext cx="8928100" cy="2436773"/>
              <a:chOff x="0" y="2100846"/>
              <a:chExt cx="8928100" cy="2436773"/>
            </a:xfrm>
          </p:grpSpPr>
          <p:sp>
            <p:nvSpPr>
              <p:cNvPr id="19" name="Rectángulo 18">
                <a:extLst>
                  <a:ext uri="{FF2B5EF4-FFF2-40B4-BE49-F238E27FC236}">
                    <a16:creationId xmlns:a16="http://schemas.microsoft.com/office/drawing/2014/main" id="{CCF62E3C-477A-8889-9EDA-88F3B3401184}"/>
                  </a:ext>
                </a:extLst>
              </p:cNvPr>
              <p:cNvSpPr/>
              <p:nvPr/>
            </p:nvSpPr>
            <p:spPr>
              <a:xfrm>
                <a:off x="0" y="2100846"/>
                <a:ext cx="8928100" cy="2436773"/>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CuadroTexto 19">
                <a:extLst>
                  <a:ext uri="{FF2B5EF4-FFF2-40B4-BE49-F238E27FC236}">
                    <a16:creationId xmlns:a16="http://schemas.microsoft.com/office/drawing/2014/main" id="{F223E06F-3027-8135-2025-1181EACC325A}"/>
                  </a:ext>
                </a:extLst>
              </p:cNvPr>
              <p:cNvSpPr txBox="1"/>
              <p:nvPr/>
            </p:nvSpPr>
            <p:spPr>
              <a:xfrm>
                <a:off x="320284" y="2145676"/>
                <a:ext cx="8287532" cy="2347112"/>
              </a:xfrm>
              <a:prstGeom prst="rect">
                <a:avLst/>
              </a:prstGeom>
              <a:noFill/>
            </p:spPr>
            <p:txBody>
              <a:bodyPr wrap="square">
                <a:spAutoFit/>
              </a:bodyPr>
              <a:lstStyle/>
              <a:p>
                <a:pPr algn="just"/>
                <a:r>
                  <a:rPr lang="es-MX" dirty="0">
                    <a:latin typeface="Segoe UI" panose="020B0502040204020203" pitchFamily="34" charset="0"/>
                    <a:cs typeface="Segoe UI" panose="020B0502040204020203" pitchFamily="34" charset="0"/>
                  </a:rPr>
                  <a:t>La automatización y los avances tecnológicos en la industria </a:t>
                </a:r>
                <a:r>
                  <a:rPr lang="es-MX" b="1" dirty="0">
                    <a:solidFill>
                      <a:schemeClr val="accent4">
                        <a:lumMod val="75000"/>
                      </a:schemeClr>
                    </a:solidFill>
                    <a:latin typeface="Segoe UI" panose="020B0502040204020203" pitchFamily="34" charset="0"/>
                    <a:cs typeface="Segoe UI" panose="020B0502040204020203" pitchFamily="34" charset="0"/>
                  </a:rPr>
                  <a:t>tienen un efecto directo en los precios y en la oferta y la demanda</a:t>
                </a:r>
                <a:r>
                  <a:rPr lang="es-MX" dirty="0">
                    <a:latin typeface="Segoe UI" panose="020B0502040204020203" pitchFamily="34" charset="0"/>
                    <a:cs typeface="Segoe UI" panose="020B0502040204020203" pitchFamily="34" charset="0"/>
                  </a:rPr>
                  <a:t> de bienes y servicios. La automatización implica la utilización de forma mecánica o electrónica para generar un </a:t>
                </a:r>
                <a:r>
                  <a:rPr lang="es-MX" b="1" dirty="0">
                    <a:solidFill>
                      <a:schemeClr val="accent4">
                        <a:lumMod val="75000"/>
                      </a:schemeClr>
                    </a:solidFill>
                    <a:latin typeface="Segoe UI" panose="020B0502040204020203" pitchFamily="34" charset="0"/>
                    <a:cs typeface="Segoe UI" panose="020B0502040204020203" pitchFamily="34" charset="0"/>
                  </a:rPr>
                  <a:t>comportamiento dinámico y controlado en la producción</a:t>
                </a:r>
                <a:r>
                  <a:rPr lang="es-MX" dirty="0">
                    <a:latin typeface="Segoe UI" panose="020B0502040204020203" pitchFamily="34" charset="0"/>
                    <a:cs typeface="Segoe UI" panose="020B0502040204020203" pitchFamily="34" charset="0"/>
                  </a:rPr>
                  <a:t>, lo que implica la reducción del trabajo humano y la simplificación de los procesos de trabajo. La automatización no solo se enfoca en trabajos de manufactura, sino también en procesos intelectuales que involucren algoritmos, como la inteligencia artificial.</a:t>
                </a:r>
              </a:p>
            </p:txBody>
          </p:sp>
        </p:grpSp>
        <p:sp>
          <p:nvSpPr>
            <p:cNvPr id="29" name="Rectángulo 28">
              <a:extLst>
                <a:ext uri="{FF2B5EF4-FFF2-40B4-BE49-F238E27FC236}">
                  <a16:creationId xmlns:a16="http://schemas.microsoft.com/office/drawing/2014/main" id="{E20B9ED7-3AAB-D58F-D7D3-6DD4A85F748D}"/>
                </a:ext>
              </a:extLst>
            </p:cNvPr>
            <p:cNvSpPr/>
            <p:nvPr/>
          </p:nvSpPr>
          <p:spPr>
            <a:xfrm>
              <a:off x="1741693" y="1956934"/>
              <a:ext cx="8949478" cy="54584"/>
            </a:xfrm>
            <a:prstGeom prst="rect">
              <a:avLst/>
            </a:prstGeom>
            <a:solidFill>
              <a:schemeClr val="accent4">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2" name="Grupo 31">
            <a:extLst>
              <a:ext uri="{FF2B5EF4-FFF2-40B4-BE49-F238E27FC236}">
                <a16:creationId xmlns:a16="http://schemas.microsoft.com/office/drawing/2014/main" id="{CEF5FA92-E308-1C0B-98FC-350529C9F7D3}"/>
              </a:ext>
            </a:extLst>
          </p:cNvPr>
          <p:cNvGrpSpPr/>
          <p:nvPr/>
        </p:nvGrpSpPr>
        <p:grpSpPr>
          <a:xfrm>
            <a:off x="1741693" y="4603524"/>
            <a:ext cx="8928100" cy="1891161"/>
            <a:chOff x="1741693" y="4603524"/>
            <a:chExt cx="8928100" cy="1891161"/>
          </a:xfrm>
        </p:grpSpPr>
        <p:grpSp>
          <p:nvGrpSpPr>
            <p:cNvPr id="27" name="Grupo 26">
              <a:extLst>
                <a:ext uri="{FF2B5EF4-FFF2-40B4-BE49-F238E27FC236}">
                  <a16:creationId xmlns:a16="http://schemas.microsoft.com/office/drawing/2014/main" id="{A007F83E-3341-4679-C9A4-AD962DF0B283}"/>
                </a:ext>
              </a:extLst>
            </p:cNvPr>
            <p:cNvGrpSpPr/>
            <p:nvPr/>
          </p:nvGrpSpPr>
          <p:grpSpPr>
            <a:xfrm>
              <a:off x="1741693" y="4606100"/>
              <a:ext cx="8928100" cy="1888585"/>
              <a:chOff x="1758395" y="4840429"/>
              <a:chExt cx="8928100" cy="1888585"/>
            </a:xfrm>
          </p:grpSpPr>
          <p:sp>
            <p:nvSpPr>
              <p:cNvPr id="25" name="Rectángulo 24">
                <a:extLst>
                  <a:ext uri="{FF2B5EF4-FFF2-40B4-BE49-F238E27FC236}">
                    <a16:creationId xmlns:a16="http://schemas.microsoft.com/office/drawing/2014/main" id="{2274E2DE-3D39-0BA6-F483-8FB067AE508B}"/>
                  </a:ext>
                </a:extLst>
              </p:cNvPr>
              <p:cNvSpPr/>
              <p:nvPr/>
            </p:nvSpPr>
            <p:spPr>
              <a:xfrm>
                <a:off x="1758395" y="4840429"/>
                <a:ext cx="8928100" cy="188858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CuadroTexto 25">
                <a:extLst>
                  <a:ext uri="{FF2B5EF4-FFF2-40B4-BE49-F238E27FC236}">
                    <a16:creationId xmlns:a16="http://schemas.microsoft.com/office/drawing/2014/main" id="{D53737E3-424B-84FE-A464-9C5561744EA7}"/>
                  </a:ext>
                </a:extLst>
              </p:cNvPr>
              <p:cNvSpPr txBox="1"/>
              <p:nvPr/>
            </p:nvSpPr>
            <p:spPr>
              <a:xfrm>
                <a:off x="2078679" y="4907558"/>
                <a:ext cx="8287532" cy="1754326"/>
              </a:xfrm>
              <a:prstGeom prst="rect">
                <a:avLst/>
              </a:prstGeom>
              <a:noFill/>
            </p:spPr>
            <p:txBody>
              <a:bodyPr wrap="square">
                <a:spAutoFit/>
              </a:bodyPr>
              <a:lstStyle/>
              <a:p>
                <a:pPr algn="just"/>
                <a:r>
                  <a:rPr lang="es-MX" dirty="0">
                    <a:latin typeface="Segoe UI" panose="020B0502040204020203" pitchFamily="34" charset="0"/>
                    <a:cs typeface="Segoe UI" panose="020B0502040204020203" pitchFamily="34" charset="0"/>
                  </a:rPr>
                  <a:t>Los avances en la automatización permiten la implementación de inteligencia artificial en redes sociales, en donde los algoritmos pueden mostrar anuncios personalizados según nuestra actividad en internet, y en software que facilitan el inventario de las empresas, lo que reduce el trabajo humano y aumenta la eficiencia en el proceso. La automatización </a:t>
                </a:r>
                <a:r>
                  <a:rPr lang="es-MX" b="1" dirty="0">
                    <a:solidFill>
                      <a:schemeClr val="accent4">
                        <a:lumMod val="75000"/>
                      </a:schemeClr>
                    </a:solidFill>
                    <a:latin typeface="Segoe UI" panose="020B0502040204020203" pitchFamily="34" charset="0"/>
                    <a:cs typeface="Segoe UI" panose="020B0502040204020203" pitchFamily="34" charset="0"/>
                  </a:rPr>
                  <a:t>tiene un peso importante en la cotidianidad humana</a:t>
                </a:r>
                <a:r>
                  <a:rPr lang="es-MX" dirty="0">
                    <a:latin typeface="Segoe UI" panose="020B0502040204020203" pitchFamily="34" charset="0"/>
                    <a:cs typeface="Segoe UI" panose="020B0502040204020203" pitchFamily="34" charset="0"/>
                  </a:rPr>
                  <a:t> y ofrece muchos beneficios.</a:t>
                </a:r>
              </a:p>
            </p:txBody>
          </p:sp>
        </p:grpSp>
        <p:sp>
          <p:nvSpPr>
            <p:cNvPr id="31" name="Rectángulo 30">
              <a:extLst>
                <a:ext uri="{FF2B5EF4-FFF2-40B4-BE49-F238E27FC236}">
                  <a16:creationId xmlns:a16="http://schemas.microsoft.com/office/drawing/2014/main" id="{F3929E28-77D9-B9A3-AD0C-8554DCD9816A}"/>
                </a:ext>
              </a:extLst>
            </p:cNvPr>
            <p:cNvSpPr/>
            <p:nvPr/>
          </p:nvSpPr>
          <p:spPr>
            <a:xfrm>
              <a:off x="1741693" y="4603524"/>
              <a:ext cx="8928100" cy="51116"/>
            </a:xfrm>
            <a:prstGeom prst="rect">
              <a:avLst/>
            </a:prstGeom>
            <a:solidFill>
              <a:schemeClr val="accent4">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4122132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par>
                          <p:cTn id="17" fill="hold">
                            <p:stCondLst>
                              <p:cond delay="1500"/>
                            </p:stCondLst>
                            <p:childTnLst>
                              <p:par>
                                <p:cTn id="18" presetID="47" presetClass="entr" presetSubtype="0"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1000"/>
                                        <p:tgtEl>
                                          <p:spTgt spid="33"/>
                                        </p:tgtEl>
                                      </p:cBhvr>
                                    </p:animEffect>
                                    <p:anim calcmode="lin" valueType="num">
                                      <p:cBhvr>
                                        <p:cTn id="21" dur="1000" fill="hold"/>
                                        <p:tgtEl>
                                          <p:spTgt spid="33"/>
                                        </p:tgtEl>
                                        <p:attrNameLst>
                                          <p:attrName>ppt_x</p:attrName>
                                        </p:attrNameLst>
                                      </p:cBhvr>
                                      <p:tavLst>
                                        <p:tav tm="0">
                                          <p:val>
                                            <p:strVal val="#ppt_x"/>
                                          </p:val>
                                        </p:tav>
                                        <p:tav tm="100000">
                                          <p:val>
                                            <p:strVal val="#ppt_x"/>
                                          </p:val>
                                        </p:tav>
                                      </p:tavLst>
                                    </p:anim>
                                    <p:anim calcmode="lin" valueType="num">
                                      <p:cBhvr>
                                        <p:cTn id="22" dur="1000" fill="hold"/>
                                        <p:tgtEl>
                                          <p:spTgt spid="33"/>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47" presetClass="entr" presetSubtype="0"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1000"/>
                                        <p:tgtEl>
                                          <p:spTgt spid="32"/>
                                        </p:tgtEl>
                                      </p:cBhvr>
                                    </p:animEffect>
                                    <p:anim calcmode="lin" valueType="num">
                                      <p:cBhvr>
                                        <p:cTn id="27" dur="1000" fill="hold"/>
                                        <p:tgtEl>
                                          <p:spTgt spid="32"/>
                                        </p:tgtEl>
                                        <p:attrNameLst>
                                          <p:attrName>ppt_x</p:attrName>
                                        </p:attrNameLst>
                                      </p:cBhvr>
                                      <p:tavLst>
                                        <p:tav tm="0">
                                          <p:val>
                                            <p:strVal val="#ppt_x"/>
                                          </p:val>
                                        </p:tav>
                                        <p:tav tm="100000">
                                          <p:val>
                                            <p:strVal val="#ppt_x"/>
                                          </p:val>
                                        </p:tav>
                                      </p:tavLst>
                                    </p:anim>
                                    <p:anim calcmode="lin" valueType="num">
                                      <p:cBhvr>
                                        <p:cTn id="2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C3C5C40D-47A3-C95F-6D88-82F866CD14AC}"/>
              </a:ext>
            </a:extLst>
          </p:cNvPr>
          <p:cNvPicPr>
            <a:picLocks noChangeAspect="1"/>
          </p:cNvPicPr>
          <p:nvPr/>
        </p:nvPicPr>
        <p:blipFill rotWithShape="1">
          <a:blip r:embed="rId2"/>
          <a:srcRect t="84611"/>
          <a:stretch/>
        </p:blipFill>
        <p:spPr>
          <a:xfrm>
            <a:off x="5930865" y="0"/>
            <a:ext cx="6261135" cy="926009"/>
          </a:xfrm>
          <a:prstGeom prst="rect">
            <a:avLst/>
          </a:prstGeom>
        </p:spPr>
      </p:pic>
      <p:pic>
        <p:nvPicPr>
          <p:cNvPr id="5" name="Imagen 4" descr="Conozca los tipos de automatización industrial">
            <a:extLst>
              <a:ext uri="{FF2B5EF4-FFF2-40B4-BE49-F238E27FC236}">
                <a16:creationId xmlns:a16="http://schemas.microsoft.com/office/drawing/2014/main" id="{176DCEF9-EEC5-881B-D19E-142D0F7FC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2"/>
          <a:stretch/>
        </p:blipFill>
        <p:spPr bwMode="auto">
          <a:xfrm>
            <a:off x="157652" y="769287"/>
            <a:ext cx="7695525" cy="5598406"/>
          </a:xfrm>
          <a:custGeom>
            <a:avLst/>
            <a:gdLst>
              <a:gd name="connsiteX0" fmla="*/ 1597573 w 8156028"/>
              <a:gd name="connsiteY0" fmla="*/ 0 h 5529672"/>
              <a:gd name="connsiteX1" fmla="*/ 7651531 w 8156028"/>
              <a:gd name="connsiteY1" fmla="*/ 1338655 h 5529672"/>
              <a:gd name="connsiteX2" fmla="*/ 8156028 w 8156028"/>
              <a:gd name="connsiteY2" fmla="*/ 5529672 h 5529672"/>
              <a:gd name="connsiteX3" fmla="*/ 0 w 8156028"/>
              <a:gd name="connsiteY3" fmla="*/ 5519375 h 5529672"/>
              <a:gd name="connsiteX4" fmla="*/ 31531 w 8156028"/>
              <a:gd name="connsiteY4" fmla="*/ 1204790 h 552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56028" h="5529672">
                <a:moveTo>
                  <a:pt x="1597573" y="0"/>
                </a:moveTo>
                <a:lnTo>
                  <a:pt x="7651531" y="1338655"/>
                </a:lnTo>
                <a:lnTo>
                  <a:pt x="8156028" y="5529672"/>
                </a:lnTo>
                <a:lnTo>
                  <a:pt x="0" y="5519375"/>
                </a:lnTo>
                <a:cubicBezTo>
                  <a:pt x="24524" y="4060586"/>
                  <a:pt x="28028" y="2632687"/>
                  <a:pt x="31531" y="1204790"/>
                </a:cubicBezTo>
                <a:close/>
              </a:path>
            </a:pathLst>
          </a:cu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grpSp>
        <p:nvGrpSpPr>
          <p:cNvPr id="33" name="Grupo 32">
            <a:extLst>
              <a:ext uri="{FF2B5EF4-FFF2-40B4-BE49-F238E27FC236}">
                <a16:creationId xmlns:a16="http://schemas.microsoft.com/office/drawing/2014/main" id="{FE5EAA71-3B68-AFB1-257A-64C7A152FF12}"/>
              </a:ext>
            </a:extLst>
          </p:cNvPr>
          <p:cNvGrpSpPr/>
          <p:nvPr/>
        </p:nvGrpSpPr>
        <p:grpSpPr>
          <a:xfrm>
            <a:off x="1638282" y="490305"/>
            <a:ext cx="8949478" cy="2184142"/>
            <a:chOff x="1741693" y="1956934"/>
            <a:chExt cx="8949478" cy="2184142"/>
          </a:xfrm>
        </p:grpSpPr>
        <p:grpSp>
          <p:nvGrpSpPr>
            <p:cNvPr id="28" name="Grupo 27">
              <a:extLst>
                <a:ext uri="{FF2B5EF4-FFF2-40B4-BE49-F238E27FC236}">
                  <a16:creationId xmlns:a16="http://schemas.microsoft.com/office/drawing/2014/main" id="{F962051A-BE79-8C6C-A13E-77CC02E41DFA}"/>
                </a:ext>
              </a:extLst>
            </p:cNvPr>
            <p:cNvGrpSpPr/>
            <p:nvPr/>
          </p:nvGrpSpPr>
          <p:grpSpPr>
            <a:xfrm>
              <a:off x="1741693" y="1956936"/>
              <a:ext cx="8928100" cy="2184140"/>
              <a:chOff x="0" y="2100847"/>
              <a:chExt cx="8928100" cy="2184140"/>
            </a:xfrm>
          </p:grpSpPr>
          <p:sp>
            <p:nvSpPr>
              <p:cNvPr id="19" name="Rectángulo 18">
                <a:extLst>
                  <a:ext uri="{FF2B5EF4-FFF2-40B4-BE49-F238E27FC236}">
                    <a16:creationId xmlns:a16="http://schemas.microsoft.com/office/drawing/2014/main" id="{CCF62E3C-477A-8889-9EDA-88F3B3401184}"/>
                  </a:ext>
                </a:extLst>
              </p:cNvPr>
              <p:cNvSpPr/>
              <p:nvPr/>
            </p:nvSpPr>
            <p:spPr>
              <a:xfrm>
                <a:off x="0" y="2100847"/>
                <a:ext cx="8928100" cy="218414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CuadroTexto 19">
                <a:extLst>
                  <a:ext uri="{FF2B5EF4-FFF2-40B4-BE49-F238E27FC236}">
                    <a16:creationId xmlns:a16="http://schemas.microsoft.com/office/drawing/2014/main" id="{F223E06F-3027-8135-2025-1181EACC325A}"/>
                  </a:ext>
                </a:extLst>
              </p:cNvPr>
              <p:cNvSpPr txBox="1"/>
              <p:nvPr/>
            </p:nvSpPr>
            <p:spPr>
              <a:xfrm>
                <a:off x="320284" y="2145676"/>
                <a:ext cx="8287532" cy="2031325"/>
              </a:xfrm>
              <a:prstGeom prst="rect">
                <a:avLst/>
              </a:prstGeom>
              <a:noFill/>
            </p:spPr>
            <p:txBody>
              <a:bodyPr wrap="square">
                <a:spAutoFit/>
              </a:bodyPr>
              <a:lstStyle/>
              <a:p>
                <a:pPr algn="just"/>
                <a:r>
                  <a:rPr lang="es-MX" dirty="0">
                    <a:latin typeface="Segoe UI" panose="020B0502040204020203" pitchFamily="34" charset="0"/>
                    <a:cs typeface="Segoe UI" panose="020B0502040204020203" pitchFamily="34" charset="0"/>
                  </a:rPr>
                  <a:t>La tendencia de automatización es clara, ya que siempre se han utilizado herramientas para facilitar las tareas del ser humano. La </a:t>
                </a:r>
                <a:r>
                  <a:rPr lang="es-MX" b="1" dirty="0">
                    <a:solidFill>
                      <a:schemeClr val="accent4">
                        <a:lumMod val="75000"/>
                      </a:schemeClr>
                    </a:solidFill>
                    <a:latin typeface="Segoe UI" panose="020B0502040204020203" pitchFamily="34" charset="0"/>
                    <a:cs typeface="Segoe UI" panose="020B0502040204020203" pitchFamily="34" charset="0"/>
                  </a:rPr>
                  <a:t>automatización tiene un efecto en la oferta</a:t>
                </a:r>
                <a:r>
                  <a:rPr lang="es-MX" dirty="0">
                    <a:latin typeface="Segoe UI" panose="020B0502040204020203" pitchFamily="34" charset="0"/>
                    <a:cs typeface="Segoe UI" panose="020B0502040204020203" pitchFamily="34" charset="0"/>
                  </a:rPr>
                  <a:t>, ya que al automatizar procesos, la </a:t>
                </a:r>
                <a:r>
                  <a:rPr lang="es-MX" b="1" dirty="0">
                    <a:solidFill>
                      <a:schemeClr val="accent4">
                        <a:lumMod val="75000"/>
                      </a:schemeClr>
                    </a:solidFill>
                    <a:latin typeface="Segoe UI" panose="020B0502040204020203" pitchFamily="34" charset="0"/>
                    <a:cs typeface="Segoe UI" panose="020B0502040204020203" pitchFamily="34" charset="0"/>
                  </a:rPr>
                  <a:t>producción de bienes resulta más barata</a:t>
                </a:r>
                <a:r>
                  <a:rPr lang="es-MX" dirty="0">
                    <a:latin typeface="Segoe UI" panose="020B0502040204020203" pitchFamily="34" charset="0"/>
                    <a:cs typeface="Segoe UI" panose="020B0502040204020203" pitchFamily="34" charset="0"/>
                  </a:rPr>
                  <a:t>, lo que </a:t>
                </a:r>
                <a:r>
                  <a:rPr lang="es-MX" b="1" dirty="0">
                    <a:solidFill>
                      <a:schemeClr val="accent4">
                        <a:lumMod val="75000"/>
                      </a:schemeClr>
                    </a:solidFill>
                    <a:latin typeface="Segoe UI" panose="020B0502040204020203" pitchFamily="34" charset="0"/>
                    <a:cs typeface="Segoe UI" panose="020B0502040204020203" pitchFamily="34" charset="0"/>
                  </a:rPr>
                  <a:t>aumenta la oferta</a:t>
                </a:r>
                <a:r>
                  <a:rPr lang="es-MX" dirty="0">
                    <a:latin typeface="Segoe UI" panose="020B0502040204020203" pitchFamily="34" charset="0"/>
                    <a:cs typeface="Segoe UI" panose="020B0502040204020203" pitchFamily="34" charset="0"/>
                  </a:rPr>
                  <a:t>. Los factores que influyen en la oferta incluyen el costo de producción, la tecnología y la capacidad productiva de las empresas. La automatización aumenta la cantidad de bienes en el mercado y puede afectar los precios debido a la demanda. </a:t>
                </a:r>
              </a:p>
            </p:txBody>
          </p:sp>
        </p:grpSp>
        <p:sp>
          <p:nvSpPr>
            <p:cNvPr id="29" name="Rectángulo 28">
              <a:extLst>
                <a:ext uri="{FF2B5EF4-FFF2-40B4-BE49-F238E27FC236}">
                  <a16:creationId xmlns:a16="http://schemas.microsoft.com/office/drawing/2014/main" id="{E20B9ED7-3AAB-D58F-D7D3-6DD4A85F748D}"/>
                </a:ext>
              </a:extLst>
            </p:cNvPr>
            <p:cNvSpPr/>
            <p:nvPr/>
          </p:nvSpPr>
          <p:spPr>
            <a:xfrm>
              <a:off x="1741693" y="1956934"/>
              <a:ext cx="8949478" cy="54584"/>
            </a:xfrm>
            <a:prstGeom prst="rect">
              <a:avLst/>
            </a:prstGeom>
            <a:solidFill>
              <a:schemeClr val="accent4">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 name="Rectángulo 1">
            <a:extLst>
              <a:ext uri="{FF2B5EF4-FFF2-40B4-BE49-F238E27FC236}">
                <a16:creationId xmlns:a16="http://schemas.microsoft.com/office/drawing/2014/main" id="{3E18AD83-55F9-BFB3-966A-A2FDCA5B809B}"/>
              </a:ext>
            </a:extLst>
          </p:cNvPr>
          <p:cNvSpPr/>
          <p:nvPr/>
        </p:nvSpPr>
        <p:spPr>
          <a:xfrm>
            <a:off x="-2" y="6298959"/>
            <a:ext cx="12234755" cy="559041"/>
          </a:xfrm>
          <a:prstGeom prst="rect">
            <a:avLst/>
          </a:prstGeom>
          <a:solidFill>
            <a:schemeClr val="bg2">
              <a:lumMod val="1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10" name="Grupo 9">
            <a:extLst>
              <a:ext uri="{FF2B5EF4-FFF2-40B4-BE49-F238E27FC236}">
                <a16:creationId xmlns:a16="http://schemas.microsoft.com/office/drawing/2014/main" id="{642488EC-B031-F26B-7E24-27566F25A759}"/>
              </a:ext>
            </a:extLst>
          </p:cNvPr>
          <p:cNvGrpSpPr/>
          <p:nvPr/>
        </p:nvGrpSpPr>
        <p:grpSpPr>
          <a:xfrm>
            <a:off x="1638282" y="3386967"/>
            <a:ext cx="8949478" cy="2184142"/>
            <a:chOff x="1741693" y="1956934"/>
            <a:chExt cx="8949478" cy="2184142"/>
          </a:xfrm>
        </p:grpSpPr>
        <p:grpSp>
          <p:nvGrpSpPr>
            <p:cNvPr id="11" name="Grupo 10">
              <a:extLst>
                <a:ext uri="{FF2B5EF4-FFF2-40B4-BE49-F238E27FC236}">
                  <a16:creationId xmlns:a16="http://schemas.microsoft.com/office/drawing/2014/main" id="{3B2525CA-BBEB-6557-426B-94DDB7121ACD}"/>
                </a:ext>
              </a:extLst>
            </p:cNvPr>
            <p:cNvGrpSpPr/>
            <p:nvPr/>
          </p:nvGrpSpPr>
          <p:grpSpPr>
            <a:xfrm>
              <a:off x="1741693" y="1956936"/>
              <a:ext cx="8928100" cy="2184140"/>
              <a:chOff x="0" y="2100847"/>
              <a:chExt cx="8928100" cy="2184140"/>
            </a:xfrm>
          </p:grpSpPr>
          <p:sp>
            <p:nvSpPr>
              <p:cNvPr id="13" name="Rectángulo 12">
                <a:extLst>
                  <a:ext uri="{FF2B5EF4-FFF2-40B4-BE49-F238E27FC236}">
                    <a16:creationId xmlns:a16="http://schemas.microsoft.com/office/drawing/2014/main" id="{4B1B4695-25EB-8055-FBC2-88662DEEF015}"/>
                  </a:ext>
                </a:extLst>
              </p:cNvPr>
              <p:cNvSpPr/>
              <p:nvPr/>
            </p:nvSpPr>
            <p:spPr>
              <a:xfrm>
                <a:off x="0" y="2100847"/>
                <a:ext cx="8928100" cy="218414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CuadroTexto 13">
                <a:extLst>
                  <a:ext uri="{FF2B5EF4-FFF2-40B4-BE49-F238E27FC236}">
                    <a16:creationId xmlns:a16="http://schemas.microsoft.com/office/drawing/2014/main" id="{8B248DF7-2C39-E645-399D-3128EDAACBA9}"/>
                  </a:ext>
                </a:extLst>
              </p:cNvPr>
              <p:cNvSpPr txBox="1"/>
              <p:nvPr/>
            </p:nvSpPr>
            <p:spPr>
              <a:xfrm>
                <a:off x="320284" y="2145676"/>
                <a:ext cx="8287532" cy="2031325"/>
              </a:xfrm>
              <a:prstGeom prst="rect">
                <a:avLst/>
              </a:prstGeom>
              <a:noFill/>
            </p:spPr>
            <p:txBody>
              <a:bodyPr wrap="square">
                <a:spAutoFit/>
              </a:bodyPr>
              <a:lstStyle/>
              <a:p>
                <a:pPr algn="just"/>
                <a:r>
                  <a:rPr lang="es-MX" dirty="0">
                    <a:latin typeface="Segoe UI" panose="020B0502040204020203" pitchFamily="34" charset="0"/>
                    <a:cs typeface="Segoe UI" panose="020B0502040204020203" pitchFamily="34" charset="0"/>
                  </a:rPr>
                  <a:t>Por otro lado, la </a:t>
                </a:r>
                <a:r>
                  <a:rPr lang="es-MX" b="1" dirty="0">
                    <a:solidFill>
                      <a:schemeClr val="accent4">
                        <a:lumMod val="75000"/>
                      </a:schemeClr>
                    </a:solidFill>
                    <a:latin typeface="Segoe UI" panose="020B0502040204020203" pitchFamily="34" charset="0"/>
                    <a:cs typeface="Segoe UI" panose="020B0502040204020203" pitchFamily="34" charset="0"/>
                  </a:rPr>
                  <a:t>demanda aumenta cuando el precio disminuye</a:t>
                </a:r>
                <a:r>
                  <a:rPr lang="es-MX" dirty="0">
                    <a:latin typeface="Segoe UI" panose="020B0502040204020203" pitchFamily="34" charset="0"/>
                    <a:cs typeface="Segoe UI" panose="020B0502040204020203" pitchFamily="34" charset="0"/>
                  </a:rPr>
                  <a:t>, lo que sucede cuando se reducen los costos de producción gracias a la automatización. En resumen, la automatización tiene un efecto directo en la oferta y la demanda de bienes y servicios, lo que lleva a una mayor producción y a una reducción de los precios, </a:t>
                </a:r>
                <a:r>
                  <a:rPr lang="es-MX" b="1" dirty="0">
                    <a:solidFill>
                      <a:schemeClr val="accent4">
                        <a:lumMod val="75000"/>
                      </a:schemeClr>
                    </a:solidFill>
                    <a:latin typeface="Segoe UI" panose="020B0502040204020203" pitchFamily="34" charset="0"/>
                    <a:cs typeface="Segoe UI" panose="020B0502040204020203" pitchFamily="34" charset="0"/>
                  </a:rPr>
                  <a:t>siempre y cuando haya una demanda suficiente para absorber la oferta</a:t>
                </a:r>
                <a:r>
                  <a:rPr lang="es-MX" dirty="0">
                    <a:latin typeface="Segoe UI" panose="020B0502040204020203" pitchFamily="34" charset="0"/>
                    <a:cs typeface="Segoe UI" panose="020B0502040204020203" pitchFamily="34" charset="0"/>
                  </a:rPr>
                  <a:t>. La automatización tiene muchos beneficios y seguirá siendo una tendencia importante en la industria en el futuro. </a:t>
                </a:r>
              </a:p>
            </p:txBody>
          </p:sp>
        </p:grpSp>
        <p:sp>
          <p:nvSpPr>
            <p:cNvPr id="12" name="Rectángulo 11">
              <a:extLst>
                <a:ext uri="{FF2B5EF4-FFF2-40B4-BE49-F238E27FC236}">
                  <a16:creationId xmlns:a16="http://schemas.microsoft.com/office/drawing/2014/main" id="{11306A9C-98D1-BC9B-5940-35B84248BA74}"/>
                </a:ext>
              </a:extLst>
            </p:cNvPr>
            <p:cNvSpPr/>
            <p:nvPr/>
          </p:nvSpPr>
          <p:spPr>
            <a:xfrm>
              <a:off x="1741693" y="1956934"/>
              <a:ext cx="8949478" cy="54584"/>
            </a:xfrm>
            <a:prstGeom prst="rect">
              <a:avLst/>
            </a:prstGeom>
            <a:solidFill>
              <a:schemeClr val="accent4">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30181315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descr="Automatización industrial: Cinco claves para entender su importancia">
            <a:extLst>
              <a:ext uri="{FF2B5EF4-FFF2-40B4-BE49-F238E27FC236}">
                <a16:creationId xmlns:a16="http://schemas.microsoft.com/office/drawing/2014/main" id="{1F891412-47B9-49B8-F3F6-75C0E5724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57" t="6497" r="1072" b="2198"/>
          <a:stretch>
            <a:fillRect/>
          </a:stretch>
        </p:blipFill>
        <p:spPr bwMode="auto">
          <a:xfrm flipH="1">
            <a:off x="177582" y="2539158"/>
            <a:ext cx="7839075" cy="4105275"/>
          </a:xfrm>
          <a:custGeom>
            <a:avLst/>
            <a:gdLst>
              <a:gd name="connsiteX0" fmla="*/ 1628775 w 7839075"/>
              <a:gd name="connsiteY0" fmla="*/ 0 h 4105275"/>
              <a:gd name="connsiteX1" fmla="*/ 0 w 7839075"/>
              <a:gd name="connsiteY1" fmla="*/ 2905125 h 4105275"/>
              <a:gd name="connsiteX2" fmla="*/ 4657725 w 7839075"/>
              <a:gd name="connsiteY2" fmla="*/ 4105275 h 4105275"/>
              <a:gd name="connsiteX3" fmla="*/ 7839075 w 7839075"/>
              <a:gd name="connsiteY3" fmla="*/ 1800225 h 4105275"/>
              <a:gd name="connsiteX4" fmla="*/ 7534275 w 7839075"/>
              <a:gd name="connsiteY4" fmla="*/ 276225 h 410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9075" h="4105275">
                <a:moveTo>
                  <a:pt x="1628775" y="0"/>
                </a:moveTo>
                <a:lnTo>
                  <a:pt x="0" y="2905125"/>
                </a:lnTo>
                <a:lnTo>
                  <a:pt x="4657725" y="4105275"/>
                </a:lnTo>
                <a:lnTo>
                  <a:pt x="7839075" y="1800225"/>
                </a:lnTo>
                <a:lnTo>
                  <a:pt x="7534275" y="276225"/>
                </a:lnTo>
                <a:close/>
              </a:path>
            </a:pathLst>
          </a:custGeom>
          <a:noFill/>
          <a:effectLst>
            <a:innerShdw blurRad="635000">
              <a:prstClr val="black"/>
            </a:innerShdw>
          </a:effectLst>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3D02B735-F9E6-90F6-03ED-54BCF958696C}"/>
              </a:ext>
            </a:extLst>
          </p:cNvPr>
          <p:cNvSpPr/>
          <p:nvPr/>
        </p:nvSpPr>
        <p:spPr>
          <a:xfrm>
            <a:off x="0" y="0"/>
            <a:ext cx="12234755" cy="559041"/>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0" name="Grupo 19">
            <a:extLst>
              <a:ext uri="{FF2B5EF4-FFF2-40B4-BE49-F238E27FC236}">
                <a16:creationId xmlns:a16="http://schemas.microsoft.com/office/drawing/2014/main" id="{3DF4C37E-AAC5-CB23-BEAC-2945B146F19B}"/>
              </a:ext>
            </a:extLst>
          </p:cNvPr>
          <p:cNvGrpSpPr/>
          <p:nvPr/>
        </p:nvGrpSpPr>
        <p:grpSpPr>
          <a:xfrm>
            <a:off x="-2" y="765391"/>
            <a:ext cx="6387361" cy="830997"/>
            <a:chOff x="4012" y="611668"/>
            <a:chExt cx="6387361" cy="830997"/>
          </a:xfrm>
        </p:grpSpPr>
        <p:sp>
          <p:nvSpPr>
            <p:cNvPr id="21" name="Rectángulo 20">
              <a:extLst>
                <a:ext uri="{FF2B5EF4-FFF2-40B4-BE49-F238E27FC236}">
                  <a16:creationId xmlns:a16="http://schemas.microsoft.com/office/drawing/2014/main" id="{6D1CB7A4-9E5D-2F01-0721-82CC3A873497}"/>
                </a:ext>
              </a:extLst>
            </p:cNvPr>
            <p:cNvSpPr/>
            <p:nvPr/>
          </p:nvSpPr>
          <p:spPr>
            <a:xfrm>
              <a:off x="481205" y="666250"/>
              <a:ext cx="5910168" cy="721832"/>
            </a:xfrm>
            <a:prstGeom prst="rect">
              <a:avLst/>
            </a:prstGeom>
            <a:solidFill>
              <a:schemeClr val="accent4">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2" name="Rectángulo 21">
              <a:extLst>
                <a:ext uri="{FF2B5EF4-FFF2-40B4-BE49-F238E27FC236}">
                  <a16:creationId xmlns:a16="http://schemas.microsoft.com/office/drawing/2014/main" id="{6808E56E-D6FD-B82A-756A-841C6C819085}"/>
                </a:ext>
              </a:extLst>
            </p:cNvPr>
            <p:cNvSpPr/>
            <p:nvPr/>
          </p:nvSpPr>
          <p:spPr>
            <a:xfrm>
              <a:off x="4012" y="666250"/>
              <a:ext cx="400050" cy="721832"/>
            </a:xfrm>
            <a:prstGeom prst="rect">
              <a:avLst/>
            </a:prstGeom>
            <a:solidFill>
              <a:schemeClr val="accent4">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CuadroTexto 22">
              <a:extLst>
                <a:ext uri="{FF2B5EF4-FFF2-40B4-BE49-F238E27FC236}">
                  <a16:creationId xmlns:a16="http://schemas.microsoft.com/office/drawing/2014/main" id="{CA2F768A-B7E1-4814-114F-EED7A53A8D16}"/>
                </a:ext>
              </a:extLst>
            </p:cNvPr>
            <p:cNvSpPr txBox="1"/>
            <p:nvPr/>
          </p:nvSpPr>
          <p:spPr>
            <a:xfrm>
              <a:off x="481205" y="611668"/>
              <a:ext cx="5514153" cy="830997"/>
            </a:xfrm>
            <a:prstGeom prst="rect">
              <a:avLst/>
            </a:prstGeom>
            <a:noFill/>
          </p:spPr>
          <p:txBody>
            <a:bodyPr wrap="square" rtlCol="0">
              <a:spAutoFit/>
            </a:bodyPr>
            <a:lstStyle/>
            <a:p>
              <a:r>
                <a:rPr lang="es-MX" sz="4800" b="1" dirty="0">
                  <a:latin typeface="Segoe UI" panose="020B0502040204020203" pitchFamily="34" charset="0"/>
                  <a:cs typeface="Segoe UI" panose="020B0502040204020203" pitchFamily="34" charset="0"/>
                </a:rPr>
                <a:t> CONCLUSIÓN</a:t>
              </a:r>
            </a:p>
          </p:txBody>
        </p:sp>
      </p:grpSp>
      <p:grpSp>
        <p:nvGrpSpPr>
          <p:cNvPr id="35" name="Grupo 34">
            <a:extLst>
              <a:ext uri="{FF2B5EF4-FFF2-40B4-BE49-F238E27FC236}">
                <a16:creationId xmlns:a16="http://schemas.microsoft.com/office/drawing/2014/main" id="{59E4BC25-16F2-4ED6-B864-FAB4CD705274}"/>
              </a:ext>
            </a:extLst>
          </p:cNvPr>
          <p:cNvGrpSpPr/>
          <p:nvPr/>
        </p:nvGrpSpPr>
        <p:grpSpPr>
          <a:xfrm>
            <a:off x="2501229" y="1829577"/>
            <a:ext cx="8096317" cy="1970141"/>
            <a:chOff x="1915341" y="1894567"/>
            <a:chExt cx="8558164" cy="1970141"/>
          </a:xfrm>
        </p:grpSpPr>
        <p:grpSp>
          <p:nvGrpSpPr>
            <p:cNvPr id="36" name="Grupo 35">
              <a:extLst>
                <a:ext uri="{FF2B5EF4-FFF2-40B4-BE49-F238E27FC236}">
                  <a16:creationId xmlns:a16="http://schemas.microsoft.com/office/drawing/2014/main" id="{42C3ED8E-E9B9-BB23-9E3A-C0CD674171F9}"/>
                </a:ext>
              </a:extLst>
            </p:cNvPr>
            <p:cNvGrpSpPr/>
            <p:nvPr/>
          </p:nvGrpSpPr>
          <p:grpSpPr>
            <a:xfrm>
              <a:off x="1915341" y="1896538"/>
              <a:ext cx="8558164" cy="1968170"/>
              <a:chOff x="173648" y="2040449"/>
              <a:chExt cx="8558164" cy="1968170"/>
            </a:xfrm>
          </p:grpSpPr>
          <p:sp>
            <p:nvSpPr>
              <p:cNvPr id="38" name="Rectángulo 37">
                <a:extLst>
                  <a:ext uri="{FF2B5EF4-FFF2-40B4-BE49-F238E27FC236}">
                    <a16:creationId xmlns:a16="http://schemas.microsoft.com/office/drawing/2014/main" id="{97FC4025-ADF2-3562-75CE-A035F1E4F18E}"/>
                  </a:ext>
                </a:extLst>
              </p:cNvPr>
              <p:cNvSpPr/>
              <p:nvPr/>
            </p:nvSpPr>
            <p:spPr>
              <a:xfrm>
                <a:off x="173648" y="2040449"/>
                <a:ext cx="8558164" cy="196817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9" name="CuadroTexto 38">
                <a:extLst>
                  <a:ext uri="{FF2B5EF4-FFF2-40B4-BE49-F238E27FC236}">
                    <a16:creationId xmlns:a16="http://schemas.microsoft.com/office/drawing/2014/main" id="{47518BA3-226F-DFB5-C2F3-FCC862AF0BEB}"/>
                  </a:ext>
                </a:extLst>
              </p:cNvPr>
              <p:cNvSpPr txBox="1"/>
              <p:nvPr/>
            </p:nvSpPr>
            <p:spPr>
              <a:xfrm>
                <a:off x="320284" y="2145676"/>
                <a:ext cx="8287532" cy="1754326"/>
              </a:xfrm>
              <a:prstGeom prst="rect">
                <a:avLst/>
              </a:prstGeom>
              <a:noFill/>
            </p:spPr>
            <p:txBody>
              <a:bodyPr wrap="square">
                <a:spAutoFit/>
              </a:bodyPr>
              <a:lstStyle/>
              <a:p>
                <a:pPr algn="just"/>
                <a:r>
                  <a:rPr lang="es-MX" dirty="0">
                    <a:latin typeface="Segoe UI" panose="020B0502040204020203" pitchFamily="34" charset="0"/>
                    <a:cs typeface="Segoe UI" panose="020B0502040204020203" pitchFamily="34" charset="0"/>
                  </a:rPr>
                  <a:t>La </a:t>
                </a:r>
                <a:r>
                  <a:rPr lang="es-MX" b="1" dirty="0">
                    <a:solidFill>
                      <a:schemeClr val="accent4">
                        <a:lumMod val="75000"/>
                      </a:schemeClr>
                    </a:solidFill>
                    <a:latin typeface="Segoe UI" panose="020B0502040204020203" pitchFamily="34" charset="0"/>
                    <a:cs typeface="Segoe UI" panose="020B0502040204020203" pitchFamily="34" charset="0"/>
                  </a:rPr>
                  <a:t>automatización industrial</a:t>
                </a:r>
                <a:r>
                  <a:rPr lang="es-MX" dirty="0">
                    <a:latin typeface="Segoe UI" panose="020B0502040204020203" pitchFamily="34" charset="0"/>
                    <a:cs typeface="Segoe UI" panose="020B0502040204020203" pitchFamily="34" charset="0"/>
                  </a:rPr>
                  <a:t> implica el uso de sistemas industriales que </a:t>
                </a:r>
                <a:r>
                  <a:rPr lang="es-MX" b="1" dirty="0">
                    <a:solidFill>
                      <a:schemeClr val="accent4">
                        <a:lumMod val="75000"/>
                      </a:schemeClr>
                    </a:solidFill>
                    <a:latin typeface="Segoe UI" panose="020B0502040204020203" pitchFamily="34" charset="0"/>
                    <a:cs typeface="Segoe UI" panose="020B0502040204020203" pitchFamily="34" charset="0"/>
                  </a:rPr>
                  <a:t>generan un comportamiento </a:t>
                </a:r>
                <a:r>
                  <a:rPr lang="es-MX" dirty="0">
                    <a:latin typeface="Segoe UI" panose="020B0502040204020203" pitchFamily="34" charset="0"/>
                    <a:cs typeface="Segoe UI" panose="020B0502040204020203" pitchFamily="34" charset="0"/>
                  </a:rPr>
                  <a:t>dinámico y controlado para mantener la producción de bienes o servicios en un determinado servicio, reduciendo el trabajo humano y </a:t>
                </a:r>
                <a:r>
                  <a:rPr lang="es-MX" b="1" dirty="0">
                    <a:solidFill>
                      <a:schemeClr val="accent4">
                        <a:lumMod val="75000"/>
                      </a:schemeClr>
                    </a:solidFill>
                    <a:latin typeface="Segoe UI" panose="020B0502040204020203" pitchFamily="34" charset="0"/>
                    <a:cs typeface="Segoe UI" panose="020B0502040204020203" pitchFamily="34" charset="0"/>
                  </a:rPr>
                  <a:t>simplificando los procesos de trabajo</a:t>
                </a:r>
                <a:r>
                  <a:rPr lang="es-MX" dirty="0">
                    <a:latin typeface="Segoe UI" panose="020B0502040204020203" pitchFamily="34" charset="0"/>
                    <a:cs typeface="Segoe UI" panose="020B0502040204020203" pitchFamily="34" charset="0"/>
                  </a:rPr>
                  <a:t>. Esta tendencia se inclina hacia la automatización debido a los beneficios que trae por encima de sus desventajas, como la reducción de costos de producción. </a:t>
                </a:r>
              </a:p>
            </p:txBody>
          </p:sp>
        </p:grpSp>
        <p:sp>
          <p:nvSpPr>
            <p:cNvPr id="37" name="Rectángulo 36">
              <a:extLst>
                <a:ext uri="{FF2B5EF4-FFF2-40B4-BE49-F238E27FC236}">
                  <a16:creationId xmlns:a16="http://schemas.microsoft.com/office/drawing/2014/main" id="{28CB656F-C883-1FD9-CDF9-FB11A652E1A8}"/>
                </a:ext>
              </a:extLst>
            </p:cNvPr>
            <p:cNvSpPr/>
            <p:nvPr/>
          </p:nvSpPr>
          <p:spPr>
            <a:xfrm>
              <a:off x="1915341" y="1894567"/>
              <a:ext cx="8558163" cy="56554"/>
            </a:xfrm>
            <a:prstGeom prst="rect">
              <a:avLst/>
            </a:prstGeom>
            <a:solidFill>
              <a:schemeClr val="accent4">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31" name="Imagen 30" descr="Automatización industrial: Cinco claves para entender su importancia">
            <a:extLst>
              <a:ext uri="{FF2B5EF4-FFF2-40B4-BE49-F238E27FC236}">
                <a16:creationId xmlns:a16="http://schemas.microsoft.com/office/drawing/2014/main" id="{85762ABC-EF14-FD66-F28A-B58E6F599B7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889" b="96889" l="10000" r="99125">
                        <a14:foregroundMark x1="78250" y1="20667" x2="82875" y2="33556"/>
                        <a14:foregroundMark x1="82875" y1="33556" x2="88250" y2="70000"/>
                        <a14:foregroundMark x1="89000" y1="77556" x2="77125" y2="86000"/>
                        <a14:foregroundMark x1="77125" y1="86000" x2="47250" y2="90667"/>
                        <a14:foregroundMark x1="47250" y1="90667" x2="45625" y2="79778"/>
                        <a14:foregroundMark x1="45625" y1="79778" x2="47750" y2="73333"/>
                        <a14:foregroundMark x1="77875" y1="21778" x2="87625" y2="16889"/>
                        <a14:foregroundMark x1="87625" y1="16889" x2="90125" y2="32222"/>
                        <a14:foregroundMark x1="90125" y1="32222" x2="90250" y2="32444"/>
                        <a14:foregroundMark x1="77375" y1="12444" x2="71750" y2="19778"/>
                        <a14:foregroundMark x1="71750" y1="19778" x2="77625" y2="10222"/>
                        <a14:foregroundMark x1="80750" y1="2889" x2="89125" y2="5556"/>
                        <a14:foregroundMark x1="91750" y1="16444" x2="95386" y2="27111"/>
                        <a14:foregroundMark x1="93875" y1="22889" x2="88500" y2="34000"/>
                        <a14:foregroundMark x1="88500" y1="34000" x2="78250" y2="36889"/>
                        <a14:foregroundMark x1="78250" y1="36889" x2="77375" y2="34667"/>
                        <a14:foregroundMark x1="75875" y1="28222" x2="76000" y2="39556"/>
                        <a14:foregroundMark x1="76000" y1="39556" x2="77875" y2="48222"/>
                        <a14:foregroundMark x1="92250" y1="64667" x2="94125" y2="85556"/>
                        <a14:foregroundMark x1="94125" y1="85556" x2="83750" y2="92667"/>
                        <a14:foregroundMark x1="83750" y1="92667" x2="78875" y2="91778"/>
                        <a14:foregroundMark x1="76375" y1="94667" x2="69500" y2="94222"/>
                        <a14:foregroundMark x1="69500" y1="94222" x2="56625" y2="95333"/>
                        <a14:foregroundMark x1="56625" y1="95333" x2="46125" y2="85111"/>
                        <a14:foregroundMark x1="46125" y1="85111" x2="47375" y2="73556"/>
                        <a14:foregroundMark x1="47375" y1="73556" x2="48500" y2="72222"/>
                        <a14:foregroundMark x1="49250" y1="66000" x2="48875" y2="76000"/>
                        <a14:foregroundMark x1="44625" y1="84889" x2="46375" y2="91111"/>
                        <a14:foregroundMark x1="69625" y1="18667" x2="69750" y2="16889"/>
                        <a14:foregroundMark x1="70875" y1="37111" x2="70375" y2="34000"/>
                        <a14:foregroundMark x1="53875" y1="33778" x2="53875" y2="33778"/>
                        <a14:foregroundMark x1="53000" y1="34000" x2="56375" y2="34444"/>
                        <a14:foregroundMark x1="51750" y1="34444" x2="55125" y2="34444"/>
                        <a14:foregroundMark x1="56500" y1="34667" x2="68125" y2="32444"/>
                        <a14:foregroundMark x1="95875" y1="63111" x2="97500" y2="77556"/>
                        <a14:foregroundMark x1="97500" y1="77556" x2="95125" y2="90000"/>
                        <a14:foregroundMark x1="95125" y1="90000" x2="71125" y2="97111"/>
                        <a14:foregroundMark x1="92250" y1="94667" x2="98250" y2="77111"/>
                        <a14:foregroundMark x1="98250" y1="77111" x2="99125" y2="64889"/>
                        <a14:foregroundMark x1="99125" y1="64889" x2="98375" y2="63778"/>
                        <a14:foregroundMark x1="93875" y1="57333" x2="94875" y2="58444"/>
                        <a14:foregroundMark x1="48000" y1="65556" x2="49875" y2="64667"/>
                        <a14:foregroundMark x1="47625" y1="65111" x2="47750" y2="67556"/>
                        <a14:foregroundMark x1="46875" y1="64889" x2="47000" y2="66889"/>
                        <a14:foregroundMark x1="49750" y1="43111" x2="49625" y2="33556"/>
                        <a14:foregroundMark x1="72375" y1="55333" x2="71250" y2="38667"/>
                        <a14:foregroundMark x1="46875" y1="65556" x2="46250" y2="67556"/>
                        <a14:foregroundMark x1="70750" y1="67778" x2="69625" y2="66667"/>
                        <a14:foregroundMark x1="70625" y1="24222" x2="70625" y2="24222"/>
                        <a14:backgroundMark x1="96375" y1="30222" x2="96375" y2="30222"/>
                        <a14:backgroundMark x1="96625" y1="30667" x2="96750" y2="28444"/>
                        <a14:backgroundMark x1="96125" y1="27111" x2="96125" y2="33333"/>
                        <a14:backgroundMark x1="42000" y1="65556" x2="40750" y2="78222"/>
                        <a14:backgroundMark x1="53375" y1="73333" x2="55375" y2="72222"/>
                        <a14:backgroundMark x1="65625" y1="67556" x2="63000" y2="68000"/>
                        <a14:backgroundMark x1="67875" y1="65556" x2="67875" y2="65556"/>
                        <a14:backgroundMark x1="68250" y1="64889" x2="68250" y2="64889"/>
                        <a14:backgroundMark x1="68500" y1="68889" x2="68500" y2="68889"/>
                        <a14:backgroundMark x1="75000" y1="58667" x2="73750" y2="56889"/>
                        <a14:backgroundMark x1="73750" y1="54444" x2="73750" y2="54222"/>
                        <a14:backgroundMark x1="73875" y1="55333" x2="73875" y2="53333"/>
                        <a14:backgroundMark x1="75250" y1="60444" x2="75250" y2="60444"/>
                        <a14:backgroundMark x1="75250" y1="60667" x2="75250" y2="60667"/>
                        <a14:backgroundMark x1="73875" y1="52889" x2="73875" y2="52889"/>
                        <a14:backgroundMark x1="73500" y1="52889" x2="73500" y2="52889"/>
                        <a14:backgroundMark x1="73500" y1="52444" x2="72750" y2="46222"/>
                        <a14:backgroundMark x1="71500" y1="64444" x2="71500" y2="64444"/>
                        <a14:backgroundMark x1="71875" y1="64444" x2="71500" y2="64444"/>
                        <a14:backgroundMark x1="71875" y1="64889" x2="71000" y2="64667"/>
                        <a14:backgroundMark x1="55125" y1="67556" x2="57500" y2="67778"/>
                        <a14:backgroundMark x1="60500" y1="65778" x2="60500" y2="65778"/>
                        <a14:backgroundMark x1="40250" y1="90667" x2="34500" y2="93111"/>
                        <a14:backgroundMark x1="44250" y1="59778" x2="44125" y2="53556"/>
                        <a14:backgroundMark x1="45000" y1="53333" x2="44375" y2="54889"/>
                        <a14:backgroundMark x1="48500" y1="45333" x2="48500" y2="45333"/>
                      </a14:backgroundRemoval>
                    </a14:imgEffect>
                  </a14:imgLayer>
                </a14:imgProps>
              </a:ext>
              <a:ext uri="{28A0092B-C50C-407E-A947-70E740481C1C}">
                <a14:useLocalDpi xmlns:a14="http://schemas.microsoft.com/office/drawing/2010/main" val="0"/>
              </a:ext>
            </a:extLst>
          </a:blip>
          <a:srcRect l="40896" r="965" b="2163"/>
          <a:stretch/>
        </p:blipFill>
        <p:spPr bwMode="auto">
          <a:xfrm flipH="1">
            <a:off x="177582" y="2251386"/>
            <a:ext cx="4647294" cy="4398976"/>
          </a:xfrm>
          <a:custGeom>
            <a:avLst/>
            <a:gdLst>
              <a:gd name="connsiteX0" fmla="*/ 4223789 w 4647294"/>
              <a:gd name="connsiteY0" fmla="*/ 0 h 4398976"/>
              <a:gd name="connsiteX1" fmla="*/ 1646399 w 4647294"/>
              <a:gd name="connsiteY1" fmla="*/ 0 h 4398976"/>
              <a:gd name="connsiteX2" fmla="*/ 0 w 4647294"/>
              <a:gd name="connsiteY2" fmla="*/ 858058 h 4398976"/>
              <a:gd name="connsiteX3" fmla="*/ 0 w 4647294"/>
              <a:gd name="connsiteY3" fmla="*/ 4030957 h 4398976"/>
              <a:gd name="connsiteX4" fmla="*/ 1465944 w 4647294"/>
              <a:gd name="connsiteY4" fmla="*/ 4398976 h 4398976"/>
              <a:gd name="connsiteX5" fmla="*/ 4647294 w 4647294"/>
              <a:gd name="connsiteY5" fmla="*/ 2081226 h 439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94" h="4398976">
                <a:moveTo>
                  <a:pt x="4223789" y="0"/>
                </a:moveTo>
                <a:lnTo>
                  <a:pt x="1646399" y="0"/>
                </a:lnTo>
                <a:lnTo>
                  <a:pt x="0" y="858058"/>
                </a:lnTo>
                <a:lnTo>
                  <a:pt x="0" y="4030957"/>
                </a:lnTo>
                <a:lnTo>
                  <a:pt x="1465944" y="4398976"/>
                </a:lnTo>
                <a:lnTo>
                  <a:pt x="4647294" y="2081226"/>
                </a:lnTo>
                <a:close/>
              </a:path>
            </a:pathLst>
          </a:custGeom>
          <a:noFill/>
          <a:effectLst>
            <a:outerShdw blurRad="317500" dist="25400" dir="18900000" algn="bl" rotWithShape="0">
              <a:prstClr val="black">
                <a:alpha val="87000"/>
              </a:prstClr>
            </a:outerShdw>
          </a:effectLst>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B214A14E-40EE-8894-F79E-23ABF9628150}"/>
              </a:ext>
            </a:extLst>
          </p:cNvPr>
          <p:cNvSpPr/>
          <p:nvPr/>
        </p:nvSpPr>
        <p:spPr>
          <a:xfrm>
            <a:off x="-2" y="6298959"/>
            <a:ext cx="12234755" cy="559041"/>
          </a:xfrm>
          <a:prstGeom prst="rect">
            <a:avLst/>
          </a:prstGeom>
          <a:solidFill>
            <a:schemeClr val="bg2">
              <a:lumMod val="1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177448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0" presetClass="entr" presetSubtype="0"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anim calcmode="lin" valueType="num">
                                      <p:cBhvr>
                                        <p:cTn id="20" dur="1000" fill="hold"/>
                                        <p:tgtEl>
                                          <p:spTgt spid="35"/>
                                        </p:tgtEl>
                                        <p:attrNameLst>
                                          <p:attrName>ppt_x</p:attrName>
                                        </p:attrNameLst>
                                      </p:cBhvr>
                                      <p:tavLst>
                                        <p:tav tm="0">
                                          <p:val>
                                            <p:strVal val="#ppt_x"/>
                                          </p:val>
                                        </p:tav>
                                        <p:tav tm="100000">
                                          <p:val>
                                            <p:strVal val="#ppt_x"/>
                                          </p:val>
                                        </p:tav>
                                      </p:tavLst>
                                    </p:anim>
                                    <p:anim calcmode="lin" valueType="num">
                                      <p:cBhvr>
                                        <p:cTn id="2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Tipos de automatización. - Aplitec">
            <a:extLst>
              <a:ext uri="{FF2B5EF4-FFF2-40B4-BE49-F238E27FC236}">
                <a16:creationId xmlns:a16="http://schemas.microsoft.com/office/drawing/2014/main" id="{E582D979-B44A-5917-B5BF-5D13A027B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17" t="4992" r="1737" b="2332"/>
          <a:stretch>
            <a:fillRect/>
          </a:stretch>
        </p:blipFill>
        <p:spPr bwMode="auto">
          <a:xfrm>
            <a:off x="5750624" y="2171656"/>
            <a:ext cx="6018683" cy="3866371"/>
          </a:xfrm>
          <a:custGeom>
            <a:avLst/>
            <a:gdLst>
              <a:gd name="connsiteX0" fmla="*/ 4295273 w 7435516"/>
              <a:gd name="connsiteY0" fmla="*/ 0 h 4776537"/>
              <a:gd name="connsiteX1" fmla="*/ 7435516 w 7435516"/>
              <a:gd name="connsiteY1" fmla="*/ 1094874 h 4776537"/>
              <a:gd name="connsiteX2" fmla="*/ 7267073 w 7435516"/>
              <a:gd name="connsiteY2" fmla="*/ 4078705 h 4776537"/>
              <a:gd name="connsiteX3" fmla="*/ 1552073 w 7435516"/>
              <a:gd name="connsiteY3" fmla="*/ 4776537 h 4776537"/>
              <a:gd name="connsiteX4" fmla="*/ 0 w 7435516"/>
              <a:gd name="connsiteY4" fmla="*/ 3609474 h 4776537"/>
              <a:gd name="connsiteX5" fmla="*/ 890337 w 7435516"/>
              <a:gd name="connsiteY5" fmla="*/ 505327 h 477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516" h="4776537">
                <a:moveTo>
                  <a:pt x="4295273" y="0"/>
                </a:moveTo>
                <a:lnTo>
                  <a:pt x="7435516" y="1094874"/>
                </a:lnTo>
                <a:lnTo>
                  <a:pt x="7267073" y="4078705"/>
                </a:lnTo>
                <a:lnTo>
                  <a:pt x="1552073" y="4776537"/>
                </a:lnTo>
                <a:lnTo>
                  <a:pt x="0" y="3609474"/>
                </a:lnTo>
                <a:lnTo>
                  <a:pt x="890337" y="505327"/>
                </a:lnTo>
                <a:close/>
              </a:path>
            </a:pathLst>
          </a:custGeom>
          <a:noFill/>
          <a:effectLst>
            <a:innerShdw blurRad="635000" dist="635000">
              <a:prstClr val="black"/>
            </a:innerShdw>
          </a:effectLst>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3D02B735-F9E6-90F6-03ED-54BCF958696C}"/>
              </a:ext>
            </a:extLst>
          </p:cNvPr>
          <p:cNvSpPr/>
          <p:nvPr/>
        </p:nvSpPr>
        <p:spPr>
          <a:xfrm>
            <a:off x="0" y="0"/>
            <a:ext cx="12234755" cy="559041"/>
          </a:xfrm>
          <a:prstGeom prst="rect">
            <a:avLst/>
          </a:prstGeom>
          <a:solidFill>
            <a:schemeClr val="bg2">
              <a:lumMod val="1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20" name="Grupo 19">
            <a:extLst>
              <a:ext uri="{FF2B5EF4-FFF2-40B4-BE49-F238E27FC236}">
                <a16:creationId xmlns:a16="http://schemas.microsoft.com/office/drawing/2014/main" id="{3DF4C37E-AAC5-CB23-BEAC-2945B146F19B}"/>
              </a:ext>
            </a:extLst>
          </p:cNvPr>
          <p:cNvGrpSpPr/>
          <p:nvPr/>
        </p:nvGrpSpPr>
        <p:grpSpPr>
          <a:xfrm>
            <a:off x="-2" y="765391"/>
            <a:ext cx="6387361" cy="830997"/>
            <a:chOff x="4012" y="611668"/>
            <a:chExt cx="6387361" cy="830997"/>
          </a:xfrm>
        </p:grpSpPr>
        <p:sp>
          <p:nvSpPr>
            <p:cNvPr id="21" name="Rectángulo 20">
              <a:extLst>
                <a:ext uri="{FF2B5EF4-FFF2-40B4-BE49-F238E27FC236}">
                  <a16:creationId xmlns:a16="http://schemas.microsoft.com/office/drawing/2014/main" id="{6D1CB7A4-9E5D-2F01-0721-82CC3A873497}"/>
                </a:ext>
              </a:extLst>
            </p:cNvPr>
            <p:cNvSpPr/>
            <p:nvPr/>
          </p:nvSpPr>
          <p:spPr>
            <a:xfrm>
              <a:off x="481205" y="666250"/>
              <a:ext cx="5910168" cy="721832"/>
            </a:xfrm>
            <a:prstGeom prst="rect">
              <a:avLst/>
            </a:prstGeom>
            <a:solidFill>
              <a:schemeClr val="accent4">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2" name="Rectángulo 21">
              <a:extLst>
                <a:ext uri="{FF2B5EF4-FFF2-40B4-BE49-F238E27FC236}">
                  <a16:creationId xmlns:a16="http://schemas.microsoft.com/office/drawing/2014/main" id="{6808E56E-D6FD-B82A-756A-841C6C819085}"/>
                </a:ext>
              </a:extLst>
            </p:cNvPr>
            <p:cNvSpPr/>
            <p:nvPr/>
          </p:nvSpPr>
          <p:spPr>
            <a:xfrm>
              <a:off x="4012" y="666250"/>
              <a:ext cx="400050" cy="721832"/>
            </a:xfrm>
            <a:prstGeom prst="rect">
              <a:avLst/>
            </a:prstGeom>
            <a:solidFill>
              <a:schemeClr val="accent4">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CuadroTexto 22">
              <a:extLst>
                <a:ext uri="{FF2B5EF4-FFF2-40B4-BE49-F238E27FC236}">
                  <a16:creationId xmlns:a16="http://schemas.microsoft.com/office/drawing/2014/main" id="{CA2F768A-B7E1-4814-114F-EED7A53A8D16}"/>
                </a:ext>
              </a:extLst>
            </p:cNvPr>
            <p:cNvSpPr txBox="1"/>
            <p:nvPr/>
          </p:nvSpPr>
          <p:spPr>
            <a:xfrm>
              <a:off x="481205" y="611668"/>
              <a:ext cx="5514153" cy="830997"/>
            </a:xfrm>
            <a:prstGeom prst="rect">
              <a:avLst/>
            </a:prstGeom>
            <a:noFill/>
          </p:spPr>
          <p:txBody>
            <a:bodyPr wrap="square" rtlCol="0">
              <a:spAutoFit/>
            </a:bodyPr>
            <a:lstStyle/>
            <a:p>
              <a:r>
                <a:rPr lang="es-MX" sz="4800" b="1" dirty="0">
                  <a:latin typeface="Segoe UI" panose="020B0502040204020203" pitchFamily="34" charset="0"/>
                  <a:cs typeface="Segoe UI" panose="020B0502040204020203" pitchFamily="34" charset="0"/>
                </a:rPr>
                <a:t> CONCLUSIÓN</a:t>
              </a:r>
            </a:p>
          </p:txBody>
        </p:sp>
      </p:grpSp>
      <p:sp>
        <p:nvSpPr>
          <p:cNvPr id="2" name="Rectángulo 1">
            <a:extLst>
              <a:ext uri="{FF2B5EF4-FFF2-40B4-BE49-F238E27FC236}">
                <a16:creationId xmlns:a16="http://schemas.microsoft.com/office/drawing/2014/main" id="{B214A14E-40EE-8894-F79E-23ABF9628150}"/>
              </a:ext>
            </a:extLst>
          </p:cNvPr>
          <p:cNvSpPr/>
          <p:nvPr/>
        </p:nvSpPr>
        <p:spPr>
          <a:xfrm>
            <a:off x="-2" y="6298959"/>
            <a:ext cx="12234755" cy="559041"/>
          </a:xfrm>
          <a:prstGeom prst="rect">
            <a:avLst/>
          </a:prstGeom>
          <a:solidFill>
            <a:schemeClr val="bg2">
              <a:lumMod val="1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 name="Grupo 2">
            <a:extLst>
              <a:ext uri="{FF2B5EF4-FFF2-40B4-BE49-F238E27FC236}">
                <a16:creationId xmlns:a16="http://schemas.microsoft.com/office/drawing/2014/main" id="{3E96CFA2-9055-7412-9C26-34464AEE61AC}"/>
              </a:ext>
            </a:extLst>
          </p:cNvPr>
          <p:cNvGrpSpPr/>
          <p:nvPr/>
        </p:nvGrpSpPr>
        <p:grpSpPr>
          <a:xfrm>
            <a:off x="288953" y="1973172"/>
            <a:ext cx="7805489" cy="2415522"/>
            <a:chOff x="1915341" y="1894567"/>
            <a:chExt cx="8558164" cy="2415522"/>
          </a:xfrm>
        </p:grpSpPr>
        <p:grpSp>
          <p:nvGrpSpPr>
            <p:cNvPr id="4" name="Grupo 3">
              <a:extLst>
                <a:ext uri="{FF2B5EF4-FFF2-40B4-BE49-F238E27FC236}">
                  <a16:creationId xmlns:a16="http://schemas.microsoft.com/office/drawing/2014/main" id="{9CB80FA9-3ED1-E790-6318-C70103ED218D}"/>
                </a:ext>
              </a:extLst>
            </p:cNvPr>
            <p:cNvGrpSpPr/>
            <p:nvPr/>
          </p:nvGrpSpPr>
          <p:grpSpPr>
            <a:xfrm>
              <a:off x="1915341" y="1896537"/>
              <a:ext cx="8558164" cy="2413552"/>
              <a:chOff x="173648" y="2040448"/>
              <a:chExt cx="8558164" cy="2413552"/>
            </a:xfrm>
          </p:grpSpPr>
          <p:sp>
            <p:nvSpPr>
              <p:cNvPr id="7" name="Rectángulo 6">
                <a:extLst>
                  <a:ext uri="{FF2B5EF4-FFF2-40B4-BE49-F238E27FC236}">
                    <a16:creationId xmlns:a16="http://schemas.microsoft.com/office/drawing/2014/main" id="{16A0898A-D5B4-735D-C1AD-1F91FAD7EEF0}"/>
                  </a:ext>
                </a:extLst>
              </p:cNvPr>
              <p:cNvSpPr/>
              <p:nvPr/>
            </p:nvSpPr>
            <p:spPr>
              <a:xfrm>
                <a:off x="173648" y="2040448"/>
                <a:ext cx="8558164" cy="241355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CuadroTexto 7">
                <a:extLst>
                  <a:ext uri="{FF2B5EF4-FFF2-40B4-BE49-F238E27FC236}">
                    <a16:creationId xmlns:a16="http://schemas.microsoft.com/office/drawing/2014/main" id="{3AF83D9B-0EF8-08D1-3002-8D7CFF1B43C4}"/>
                  </a:ext>
                </a:extLst>
              </p:cNvPr>
              <p:cNvSpPr txBox="1"/>
              <p:nvPr/>
            </p:nvSpPr>
            <p:spPr>
              <a:xfrm>
                <a:off x="320284" y="2145676"/>
                <a:ext cx="8287532" cy="2308324"/>
              </a:xfrm>
              <a:prstGeom prst="rect">
                <a:avLst/>
              </a:prstGeom>
              <a:noFill/>
            </p:spPr>
            <p:txBody>
              <a:bodyPr wrap="square">
                <a:spAutoFit/>
              </a:bodyPr>
              <a:lstStyle/>
              <a:p>
                <a:pPr algn="just"/>
                <a:r>
                  <a:rPr lang="es-MX" dirty="0">
                    <a:latin typeface="Segoe UI" panose="020B0502040204020203" pitchFamily="34" charset="0"/>
                    <a:cs typeface="Segoe UI" panose="020B0502040204020203" pitchFamily="34" charset="0"/>
                  </a:rPr>
                  <a:t>La predicción hacia este fenómeno es que </a:t>
                </a:r>
                <a:r>
                  <a:rPr lang="es-MX" b="1" dirty="0">
                    <a:solidFill>
                      <a:schemeClr val="accent4">
                        <a:lumMod val="75000"/>
                      </a:schemeClr>
                    </a:solidFill>
                    <a:latin typeface="Segoe UI" panose="020B0502040204020203" pitchFamily="34" charset="0"/>
                    <a:cs typeface="Segoe UI" panose="020B0502040204020203" pitchFamily="34" charset="0"/>
                  </a:rPr>
                  <a:t>la maquinaria puede sustituir a los recursos humanos en el futuro</a:t>
                </a:r>
                <a:r>
                  <a:rPr lang="es-MX" dirty="0">
                    <a:latin typeface="Segoe UI" panose="020B0502040204020203" pitchFamily="34" charset="0"/>
                    <a:cs typeface="Segoe UI" panose="020B0502040204020203" pitchFamily="34" charset="0"/>
                  </a:rPr>
                  <a:t>, lo que ha llevado a las empresas a automatizar sus procesos. La automatización tiene consecuencias en la oferta y la demanda, ya que aumenta la oferta al producir más productos en menos tiempo, pero es difícil estimar cómo afectaría a largo plazo a la demanda. En conclusión, la automatización es un cambio en el que nos encaminamos cada vez más, y </a:t>
                </a:r>
                <a:r>
                  <a:rPr lang="es-MX" b="1" dirty="0">
                    <a:solidFill>
                      <a:schemeClr val="accent4">
                        <a:lumMod val="75000"/>
                      </a:schemeClr>
                    </a:solidFill>
                    <a:latin typeface="Segoe UI" panose="020B0502040204020203" pitchFamily="34" charset="0"/>
                    <a:cs typeface="Segoe UI" panose="020B0502040204020203" pitchFamily="34" charset="0"/>
                  </a:rPr>
                  <a:t>sus consecuencias son inciertas</a:t>
                </a:r>
                <a:r>
                  <a:rPr lang="es-MX" dirty="0">
                    <a:latin typeface="Segoe UI" panose="020B0502040204020203" pitchFamily="34" charset="0"/>
                    <a:cs typeface="Segoe UI" panose="020B0502040204020203" pitchFamily="34" charset="0"/>
                  </a:rPr>
                  <a:t>.</a:t>
                </a:r>
              </a:p>
            </p:txBody>
          </p:sp>
        </p:grpSp>
        <p:sp>
          <p:nvSpPr>
            <p:cNvPr id="6" name="Rectángulo 5">
              <a:extLst>
                <a:ext uri="{FF2B5EF4-FFF2-40B4-BE49-F238E27FC236}">
                  <a16:creationId xmlns:a16="http://schemas.microsoft.com/office/drawing/2014/main" id="{6DA2FEE9-4741-C733-A33C-BA251BC780E1}"/>
                </a:ext>
              </a:extLst>
            </p:cNvPr>
            <p:cNvSpPr/>
            <p:nvPr/>
          </p:nvSpPr>
          <p:spPr>
            <a:xfrm>
              <a:off x="1915341" y="1894567"/>
              <a:ext cx="8558163" cy="56554"/>
            </a:xfrm>
            <a:prstGeom prst="rect">
              <a:avLst/>
            </a:prstGeom>
            <a:solidFill>
              <a:schemeClr val="accent4">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9" name="Imagen 18" descr="Tipos de automatización. - Aplitec">
            <a:extLst>
              <a:ext uri="{FF2B5EF4-FFF2-40B4-BE49-F238E27FC236}">
                <a16:creationId xmlns:a16="http://schemas.microsoft.com/office/drawing/2014/main" id="{7D9AFB53-ED4F-A4D3-23C1-EE114B71217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91" r="90000">
                        <a14:foregroundMark x1="2818" y1="80676" x2="17818" y2="71081"/>
                        <a14:foregroundMark x1="5545" y1="77568" x2="34066" y2="57512"/>
                        <a14:foregroundMark x1="37975" y1="52092" x2="39091" y2="49865"/>
                        <a14:foregroundMark x1="16636" y1="76081" x2="25091" y2="76622"/>
                        <a14:foregroundMark x1="1091" y1="81081" x2="8909" y2="71351"/>
                        <a14:foregroundMark x1="8909" y1="71351" x2="11364" y2="70000"/>
                        <a14:foregroundMark x1="13364" y1="80135" x2="20273" y2="78243"/>
                        <a14:foregroundMark x1="8091" y1="80811" x2="10636" y2="80000"/>
                        <a14:foregroundMark x1="8273" y1="81892" x2="10909" y2="81081"/>
                        <a14:foregroundMark x1="29909" y1="83108" x2="30273" y2="77027"/>
                        <a14:foregroundMark x1="39455" y1="48243" x2="29727" y2="55541"/>
                        <a14:foregroundMark x1="31727" y1="65676" x2="33455" y2="66757"/>
                        <a14:foregroundMark x1="33545" y1="67973" x2="36818" y2="75676"/>
                        <a14:foregroundMark x1="36455" y1="77297" x2="35818" y2="75676"/>
                        <a14:foregroundMark x1="13273" y1="81351" x2="14636" y2="81216"/>
                        <a14:foregroundMark x1="13091" y1="80676" x2="12182" y2="80135"/>
                        <a14:foregroundMark x1="12636" y1="80405" x2="12364" y2="80405"/>
                        <a14:backgroundMark x1="35000" y1="56351" x2="38000" y2="54324"/>
                        <a14:backgroundMark x1="27545" y1="68243" x2="29545" y2="68514"/>
                        <a14:backgroundMark x1="34000" y1="56892" x2="34000" y2="56892"/>
                        <a14:backgroundMark x1="34545" y1="56622" x2="34818" y2="56757"/>
                        <a14:backgroundMark x1="65364" y1="31486" x2="64364" y2="53514"/>
                        <a14:backgroundMark x1="64364" y1="53514" x2="63636" y2="43649"/>
                        <a14:backgroundMark x1="63636" y1="43649" x2="66273" y2="61622"/>
                        <a14:backgroundMark x1="66273" y1="61622" x2="67818" y2="54595"/>
                        <a14:backgroundMark x1="30364" y1="68784" x2="30818" y2="68919"/>
                        <a14:backgroundMark x1="34000" y1="57297" x2="34000" y2="57297"/>
                        <a14:backgroundMark x1="34273" y1="57162" x2="34273" y2="57162"/>
                        <a14:backgroundMark x1="37727" y1="53243" x2="37727" y2="53243"/>
                        <a14:backgroundMark x1="37727" y1="53108" x2="37727" y2="53108"/>
                        <a14:backgroundMark x1="37818" y1="52838" x2="37818" y2="52838"/>
                        <a14:backgroundMark x1="38182" y1="52432" x2="37091" y2="53243"/>
                        <a14:backgroundMark x1="38000" y1="52297" x2="38000" y2="52297"/>
                      </a14:backgroundRemoval>
                    </a14:imgEffect>
                    <a14:imgEffect>
                      <a14:brightnessContrast bright="20000"/>
                    </a14:imgEffect>
                  </a14:imgLayer>
                </a14:imgProps>
              </a:ext>
              <a:ext uri="{28A0092B-C50C-407E-A947-70E740481C1C}">
                <a14:useLocalDpi xmlns:a14="http://schemas.microsoft.com/office/drawing/2010/main" val="0"/>
              </a:ext>
            </a:extLst>
          </a:blip>
          <a:srcRect l="1104" t="43706" r="54734" b="2300"/>
          <a:stretch/>
        </p:blipFill>
        <p:spPr bwMode="auto">
          <a:xfrm>
            <a:off x="5750624" y="3806218"/>
            <a:ext cx="2717800" cy="2235200"/>
          </a:xfrm>
          <a:custGeom>
            <a:avLst/>
            <a:gdLst>
              <a:gd name="connsiteX0" fmla="*/ 2435225 w 2717800"/>
              <a:gd name="connsiteY0" fmla="*/ 0 h 2235200"/>
              <a:gd name="connsiteX1" fmla="*/ 2717800 w 2717800"/>
              <a:gd name="connsiteY1" fmla="*/ 1077786 h 2235200"/>
              <a:gd name="connsiteX2" fmla="*/ 2717800 w 2717800"/>
              <a:gd name="connsiteY2" fmla="*/ 1411317 h 2235200"/>
              <a:gd name="connsiteX3" fmla="*/ 1254125 w 2717800"/>
              <a:gd name="connsiteY3" fmla="*/ 2235200 h 2235200"/>
              <a:gd name="connsiteX4" fmla="*/ 0 w 2717800"/>
              <a:gd name="connsiteY4" fmla="*/ 1282700 h 2235200"/>
              <a:gd name="connsiteX5" fmla="*/ 161925 w 2717800"/>
              <a:gd name="connsiteY5" fmla="*/ 711200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7800" h="2235200">
                <a:moveTo>
                  <a:pt x="2435225" y="0"/>
                </a:moveTo>
                <a:lnTo>
                  <a:pt x="2717800" y="1077786"/>
                </a:lnTo>
                <a:lnTo>
                  <a:pt x="2717800" y="1411317"/>
                </a:lnTo>
                <a:lnTo>
                  <a:pt x="1254125" y="2235200"/>
                </a:lnTo>
                <a:lnTo>
                  <a:pt x="0" y="1282700"/>
                </a:lnTo>
                <a:lnTo>
                  <a:pt x="161925" y="711200"/>
                </a:lnTo>
                <a:close/>
              </a:path>
            </a:pathLst>
          </a:custGeom>
          <a:noFill/>
          <a:effectLst>
            <a:outerShdw blurRad="114300" dist="114300" sx="109000" sy="109000" algn="ctr" rotWithShape="0">
              <a:prstClr val="black">
                <a:alpha val="82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9242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TotalTime>
  <Words>1144</Words>
  <Application>Microsoft Office PowerPoint</Application>
  <PresentationFormat>Panorámica</PresentationFormat>
  <Paragraphs>38</Paragraphs>
  <Slides>11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Arial</vt:lpstr>
      <vt:lpstr>Calibri</vt:lpstr>
      <vt:lpstr>Calibri Light</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FRANCISCO GALLO RAMIREZ</dc:creator>
  <cp:lastModifiedBy>JUAN FRANCISCO GALLO RAMIREZ</cp:lastModifiedBy>
  <cp:revision>8</cp:revision>
  <dcterms:created xsi:type="dcterms:W3CDTF">2023-05-06T23:13:32Z</dcterms:created>
  <dcterms:modified xsi:type="dcterms:W3CDTF">2023-05-08T01:26:40Z</dcterms:modified>
</cp:coreProperties>
</file>